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0" r:id="rId4"/>
    <p:sldId id="279" r:id="rId5"/>
    <p:sldId id="278" r:id="rId6"/>
    <p:sldId id="269" r:id="rId7"/>
    <p:sldId id="264" r:id="rId8"/>
    <p:sldId id="265" r:id="rId9"/>
    <p:sldId id="266" r:id="rId10"/>
    <p:sldId id="294" r:id="rId11"/>
    <p:sldId id="300" r:id="rId12"/>
    <p:sldId id="304" r:id="rId13"/>
    <p:sldId id="305" r:id="rId14"/>
    <p:sldId id="263" r:id="rId15"/>
    <p:sldId id="286" r:id="rId16"/>
    <p:sldId id="289" r:id="rId17"/>
    <p:sldId id="306" r:id="rId18"/>
    <p:sldId id="260" r:id="rId19"/>
    <p:sldId id="297" r:id="rId20"/>
    <p:sldId id="298" r:id="rId21"/>
    <p:sldId id="299" r:id="rId22"/>
    <p:sldId id="307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969"/>
    <a:srgbClr val="DDA611"/>
    <a:srgbClr val="00A19F"/>
    <a:srgbClr val="00CCCB"/>
    <a:srgbClr val="7EE3E2"/>
    <a:srgbClr val="D5FC79"/>
    <a:srgbClr val="00BDB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1"/>
    <p:restoredTop sz="87534"/>
  </p:normalViewPr>
  <p:slideViewPr>
    <p:cSldViewPr snapToGrid="0">
      <p:cViewPr varScale="1">
        <p:scale>
          <a:sx n="86" d="100"/>
          <a:sy n="86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0DB3B-35A8-9A40-BF41-02BBFE53DDE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9065-6045-124E-B544-465F6C22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7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1BF92-367D-AA11-C103-1FEF45640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E946E-50DD-1AD1-3697-4D300F454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BFEF6-4864-D8E9-7AFE-533F337E2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2F05E-FFE3-63B3-0158-F28EB4C96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F40AC24-EFAC-C0EC-91B9-4776E8EC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c6acf40b0_0_0:notes">
            <a:extLst>
              <a:ext uri="{FF2B5EF4-FFF2-40B4-BE49-F238E27FC236}">
                <a16:creationId xmlns:a16="http://schemas.microsoft.com/office/drawing/2014/main" id="{227FAE31-E2DD-802E-AC1C-520892345E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c6acf40b0_0_0:notes">
            <a:extLst>
              <a:ext uri="{FF2B5EF4-FFF2-40B4-BE49-F238E27FC236}">
                <a16:creationId xmlns:a16="http://schemas.microsoft.com/office/drawing/2014/main" id="{FAA05927-ECB9-68D4-CC97-86B6D4707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41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49F61-1DFD-F3DD-FF79-4F71E114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ECB71-6DA4-00C8-5E52-82FDA84E0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258D0-B702-8ADC-F91B-252325C5F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3056E-7C2D-8A56-917E-224D67FB6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FAFE-0FBB-93EE-2CD4-362D2798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E342E-3B5A-3EF5-34A9-A35ED9C20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D9F87-914A-700D-5F5B-06A94451D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BAA56-C03E-CD40-59D0-3BA5C427F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9065-6045-124E-B544-465F6C22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FE128B96-F3DC-F65F-78EE-2E80BC70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c6acf40b0_0_120:notes">
            <a:extLst>
              <a:ext uri="{FF2B5EF4-FFF2-40B4-BE49-F238E27FC236}">
                <a16:creationId xmlns:a16="http://schemas.microsoft.com/office/drawing/2014/main" id="{914CA7F3-B55D-3E6D-9D49-8032BB064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c6acf40b0_0_120:notes">
            <a:extLst>
              <a:ext uri="{FF2B5EF4-FFF2-40B4-BE49-F238E27FC236}">
                <a16:creationId xmlns:a16="http://schemas.microsoft.com/office/drawing/2014/main" id="{C4C9A86C-171F-2971-E123-0649333F03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39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27D6850F-0D2E-DCA3-90BD-C500F534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c6acf40b0_0_120:notes">
            <a:extLst>
              <a:ext uri="{FF2B5EF4-FFF2-40B4-BE49-F238E27FC236}">
                <a16:creationId xmlns:a16="http://schemas.microsoft.com/office/drawing/2014/main" id="{4F1D4485-B8AC-8393-5E94-166978D7C6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c6acf40b0_0_120:notes">
            <a:extLst>
              <a:ext uri="{FF2B5EF4-FFF2-40B4-BE49-F238E27FC236}">
                <a16:creationId xmlns:a16="http://schemas.microsoft.com/office/drawing/2014/main" id="{E175D3B1-6FA5-A15C-750B-6BF8CD645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67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9464F733-106D-53B9-0845-BCCCC4D2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c6acf40b0_0_120:notes">
            <a:extLst>
              <a:ext uri="{FF2B5EF4-FFF2-40B4-BE49-F238E27FC236}">
                <a16:creationId xmlns:a16="http://schemas.microsoft.com/office/drawing/2014/main" id="{F1D5455D-212D-1854-DD24-1B35FB640A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c6acf40b0_0_120:notes">
            <a:extLst>
              <a:ext uri="{FF2B5EF4-FFF2-40B4-BE49-F238E27FC236}">
                <a16:creationId xmlns:a16="http://schemas.microsoft.com/office/drawing/2014/main" id="{0369817C-02A6-FD93-5DD3-2B0742E5C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43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E559-2AF2-1526-F98E-7D2AD9385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DF8C5-10B5-59B5-7CBD-EFEAC2716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62AF-AE96-E426-092B-9EEC1F06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33E1-DD01-D54A-5057-679A64E8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572F-4F2C-D91E-4F6E-0D93EECA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CC32-E1AF-95BE-9DF9-79D988AC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D6C66-35D3-2B2E-B20A-8F065617B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BE7B-9503-231A-40E8-FA132951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3D5E-9B1C-6D3B-3CE3-4EC10D8C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D164-BB73-96A0-9B82-824B662F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B3AA0-4164-8375-5A4F-35692E15E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5BED9-66C9-5728-32E2-A4B465F24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FD12-A680-9B5F-37A7-89CEBA18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0A4E-9BF8-2861-089E-AEAA9C31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C5EB9-6005-1511-7612-C50D6B71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2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CB81-4CE1-B682-4F47-9FC9B87E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6439-5F1D-C67B-650E-A36F95300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6BA-A7D6-F561-A95E-90CD7BC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F45-D8F2-BB83-E9C6-9AFB1D37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33ABB-4F2B-8646-CE3E-B50603E5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3B11-CD99-4C3A-36D7-FAE4A1A6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E0369-FA16-5ACF-1989-92087EE5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3FB6-9B91-9648-858B-26CECAA8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0CA68-62C9-E68B-D438-C10D3162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4610-C8F2-FBD6-F2FB-9574BF18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5DAC-0BBD-4D0F-0E46-A3923BC4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00A2-99B0-EF31-8667-2CFAE4AF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0B5D-5653-B089-E143-0B0850E36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F9BAF-906A-43A7-2276-7A8A1A29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823D4-7098-B7F0-633E-4B2C76B0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FD90-9357-08B7-7B85-17D23E06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54B4-1E6B-4B17-9801-B041DCB5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25D2-62C2-8DA9-36CE-FCC18E9A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5160-7E28-759A-5BF0-39FD1CF0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9E7C4-0FC6-D097-EA7D-6E183B461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8E1AC-EABA-27D7-FBC3-33AF2A6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8D726-50CB-952C-01FC-E120FAA8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B9942-13F2-6068-2BD2-08D4B192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4E10B-C95F-2094-222A-5B9A550C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E2A3-3B1A-5130-765A-1DA8E5F7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290BD-BB60-4D65-2D3D-A258A7E0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F80D9-C8D3-ADD4-B75E-C35D1733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D517B-0420-646F-4829-E3D40CC8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5A22B-3291-3C5F-0492-6C2A5F81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D835D-01CA-DA99-88C0-EE5D21DD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6FA7E-EE25-F2EB-3A58-5CB80323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64D6-672E-AFEC-7C9C-CDB3B5C5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4D4F-F9B3-2689-0B5E-D491B1E8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00077-93B4-E482-472E-C834F209A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06550-9D55-DF2E-2F48-4AE93963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CA11C-95FD-6A7D-7206-00197A5E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9EDA-8D3A-3F07-B6C4-747EB516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0522-EC62-9A27-70BC-B01BA698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1C6F6-53FD-DE72-CD11-4B9CD5A0B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D8798-52C9-50FB-69E6-46667A0C2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5411-FD8D-B100-B88D-2DEFEF2D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BF1A6-FF17-F7AC-37DA-5CB89DDE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64FBB-6043-3B63-ACAC-33A9388B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CBE17-4CE0-D9DA-202C-67C800B1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4371-0A9D-C19A-1A69-DF1BBC9D4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AC39F-D58A-CEAD-ACB1-D6AF7D052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475F2-6246-4B44-8B17-FDC1DD6D6CF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30F5-0AB3-BD7F-0C2C-45A06CD0E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005F-22AC-277C-7E09-CA8FFE5A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A23D1-4EC2-1E4F-B677-006B7EB7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C9A7A950-63AD-3E74-C21D-FF411377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FACF9-0E09-7709-FA5B-C010C54EF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42" y="970881"/>
            <a:ext cx="11303304" cy="2458119"/>
          </a:xfrm>
          <a:solidFill>
            <a:srgbClr val="FFFFFF">
              <a:alpha val="52941"/>
            </a:srgbClr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4800" b="1" dirty="0">
                <a:latin typeface="Helvetica" pitchFamily="2" charset="0"/>
                <a:cs typeface="Cordia New" panose="020B0304020202020204" pitchFamily="34" charset="-34"/>
              </a:rPr>
              <a:t>Solving the </a:t>
            </a:r>
            <a:r>
              <a:rPr lang="en-US" sz="4800" b="1" dirty="0" err="1">
                <a:latin typeface="Helvetica" pitchFamily="2" charset="0"/>
                <a:cs typeface="Cordia New" panose="020B0304020202020204" pitchFamily="34" charset="-34"/>
              </a:rPr>
              <a:t>Wyrtki</a:t>
            </a:r>
            <a:r>
              <a:rPr lang="en-US" sz="4800" b="1" dirty="0">
                <a:latin typeface="Helvetica" pitchFamily="2" charset="0"/>
                <a:cs typeface="Cordia New" panose="020B0304020202020204" pitchFamily="34" charset="-34"/>
              </a:rPr>
              <a:t> challenge in the Tropical Pacific Ocean State Estimate </a:t>
            </a:r>
            <a:r>
              <a:rPr lang="en-US" sz="4800" dirty="0">
                <a:latin typeface="Helvetica" pitchFamily="2" charset="0"/>
                <a:cs typeface="Cordia New" panose="020B0304020202020204" pitchFamily="34" charset="-34"/>
              </a:rPr>
              <a:t>(TPOSE) 2014-2018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9251D-333A-B093-6D76-DF14569F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743" y="4255606"/>
            <a:ext cx="7392318" cy="1190299"/>
          </a:xfr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Ariane Verdy, Bruce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Cornuelle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, Matt </a:t>
            </a:r>
            <a:r>
              <a:rPr lang="en-US" sz="2800" dirty="0" err="1">
                <a:solidFill>
                  <a:schemeClr val="bg2">
                    <a:lumMod val="9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Mazloff</a:t>
            </a:r>
            <a:endParaRPr lang="en-US" sz="2800" dirty="0">
              <a:solidFill>
                <a:schemeClr val="bg2">
                  <a:lumMod val="90000"/>
                </a:schemeClr>
              </a:solidFill>
              <a:latin typeface="Helvetica" pitchFamily="2" charset="0"/>
              <a:cs typeface="Cordia New" panose="020B0304020202020204" pitchFamily="34" charset="-34"/>
            </a:endParaRPr>
          </a:p>
          <a:p>
            <a:endParaRPr lang="en-US" sz="2000" dirty="0">
              <a:solidFill>
                <a:schemeClr val="bg2">
                  <a:lumMod val="90000"/>
                </a:schemeClr>
              </a:solidFill>
              <a:latin typeface="Helvetica" pitchFamily="2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D299A-A0A9-D49A-19F4-5A8B5573EB2D}"/>
              </a:ext>
            </a:extLst>
          </p:cNvPr>
          <p:cNvSpPr txBox="1"/>
          <p:nvPr/>
        </p:nvSpPr>
        <p:spPr>
          <a:xfrm>
            <a:off x="2213013" y="4947860"/>
            <a:ext cx="386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Scripps Institution of Oceanography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CA7982-B831-7D2A-7DD3-21CEAC4712E7}"/>
              </a:ext>
            </a:extLst>
          </p:cNvPr>
          <p:cNvSpPr txBox="1">
            <a:spLocks/>
          </p:cNvSpPr>
          <p:nvPr/>
        </p:nvSpPr>
        <p:spPr>
          <a:xfrm>
            <a:off x="7935817" y="4255605"/>
            <a:ext cx="3852229" cy="1190299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Aneesh Subramanian</a:t>
            </a:r>
          </a:p>
          <a:p>
            <a:endParaRPr lang="en-US" sz="2000" dirty="0">
              <a:solidFill>
                <a:schemeClr val="bg2">
                  <a:lumMod val="90000"/>
                </a:schemeClr>
              </a:solidFill>
              <a:latin typeface="Helvetica" pitchFamily="2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AF9DC-5F80-6054-29F3-963ACFC09136}"/>
              </a:ext>
            </a:extLst>
          </p:cNvPr>
          <p:cNvSpPr txBox="1"/>
          <p:nvPr/>
        </p:nvSpPr>
        <p:spPr>
          <a:xfrm>
            <a:off x="8582597" y="4936200"/>
            <a:ext cx="2558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University of Colorado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2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BD5E9-4332-7C1F-1D9D-6BDCAD03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earth with yellow dots&#10;&#10;AI-generated content may be incorrect.">
            <a:extLst>
              <a:ext uri="{FF2B5EF4-FFF2-40B4-BE49-F238E27FC236}">
                <a16:creationId xmlns:a16="http://schemas.microsoft.com/office/drawing/2014/main" id="{5F86DCAB-7215-B5CB-6C31-DE3DB5E6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353"/>
            <a:ext cx="6593788" cy="3343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F7EEAF-3FE0-12BE-D925-BECBA6F1B35B}"/>
              </a:ext>
            </a:extLst>
          </p:cNvPr>
          <p:cNvSpPr/>
          <p:nvPr/>
        </p:nvSpPr>
        <p:spPr>
          <a:xfrm>
            <a:off x="1663389" y="1856166"/>
            <a:ext cx="3485057" cy="531829"/>
          </a:xfrm>
          <a:prstGeom prst="rect">
            <a:avLst/>
          </a:prstGeom>
          <a:noFill/>
          <a:ln w="38100">
            <a:solidFill>
              <a:srgbClr val="7EE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18E7B19-3EEB-8167-CA87-C7A85D3119A5}"/>
              </a:ext>
            </a:extLst>
          </p:cNvPr>
          <p:cNvSpPr/>
          <p:nvPr/>
        </p:nvSpPr>
        <p:spPr>
          <a:xfrm rot="512047">
            <a:off x="5557800" y="3451614"/>
            <a:ext cx="5839557" cy="1011279"/>
          </a:xfrm>
          <a:prstGeom prst="parallelogram">
            <a:avLst>
              <a:gd name="adj" fmla="val 119213"/>
            </a:avLst>
          </a:prstGeom>
          <a:noFill/>
          <a:ln w="38100">
            <a:solidFill>
              <a:srgbClr val="00CC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407903-131E-0640-A316-85FF886FE532}"/>
              </a:ext>
            </a:extLst>
          </p:cNvPr>
          <p:cNvCxnSpPr>
            <a:cxnSpLocks/>
          </p:cNvCxnSpPr>
          <p:nvPr/>
        </p:nvCxnSpPr>
        <p:spPr>
          <a:xfrm>
            <a:off x="5958687" y="5418135"/>
            <a:ext cx="628650" cy="7143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B65BFD-BB22-5DF2-B52B-FC61FF563D15}"/>
              </a:ext>
            </a:extLst>
          </p:cNvPr>
          <p:cNvCxnSpPr>
            <a:cxnSpLocks/>
          </p:cNvCxnSpPr>
          <p:nvPr/>
        </p:nvCxnSpPr>
        <p:spPr>
          <a:xfrm flipV="1">
            <a:off x="5958687" y="5127945"/>
            <a:ext cx="571500" cy="290190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C320E2-C9B8-5574-DC5D-EC0B9F6A1A84}"/>
              </a:ext>
            </a:extLst>
          </p:cNvPr>
          <p:cNvCxnSpPr>
            <a:cxnSpLocks/>
          </p:cNvCxnSpPr>
          <p:nvPr/>
        </p:nvCxnSpPr>
        <p:spPr>
          <a:xfrm flipV="1">
            <a:off x="5967905" y="4860852"/>
            <a:ext cx="0" cy="55629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F7031D-D753-4F95-A2C8-044AAFAA131A}"/>
              </a:ext>
            </a:extLst>
          </p:cNvPr>
          <p:cNvSpPr txBox="1"/>
          <p:nvPr/>
        </p:nvSpPr>
        <p:spPr>
          <a:xfrm rot="19585496">
            <a:off x="6365372" y="4507293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98C1F-150F-EDD5-2644-BBFA6965A03B}"/>
              </a:ext>
            </a:extLst>
          </p:cNvPr>
          <p:cNvSpPr txBox="1"/>
          <p:nvPr/>
        </p:nvSpPr>
        <p:spPr>
          <a:xfrm rot="616316">
            <a:off x="6573951" y="5419141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C3E3-219A-0094-6F1E-8C494D406EE1}"/>
              </a:ext>
            </a:extLst>
          </p:cNvPr>
          <p:cNvSpPr txBox="1"/>
          <p:nvPr/>
        </p:nvSpPr>
        <p:spPr>
          <a:xfrm>
            <a:off x="5753429" y="4495743"/>
            <a:ext cx="7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77BE80-971B-8B4E-BB5E-878C45A74D89}"/>
              </a:ext>
            </a:extLst>
          </p:cNvPr>
          <p:cNvGrpSpPr/>
          <p:nvPr/>
        </p:nvGrpSpPr>
        <p:grpSpPr>
          <a:xfrm>
            <a:off x="5515093" y="3162925"/>
            <a:ext cx="5970393" cy="3296995"/>
            <a:chOff x="2614713" y="1088335"/>
            <a:chExt cx="8388232" cy="455883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4AAFA9-9813-BF8B-62FD-66F8FF1F4CEE}"/>
                </a:ext>
              </a:extLst>
            </p:cNvPr>
            <p:cNvCxnSpPr/>
            <p:nvPr/>
          </p:nvCxnSpPr>
          <p:spPr>
            <a:xfrm>
              <a:off x="2623931" y="2266231"/>
              <a:ext cx="0" cy="2395330"/>
            </a:xfrm>
            <a:prstGeom prst="line">
              <a:avLst/>
            </a:prstGeom>
            <a:ln w="1905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6DD9E5-FADB-7EF9-1795-09A17EC23719}"/>
                </a:ext>
              </a:extLst>
            </p:cNvPr>
            <p:cNvCxnSpPr/>
            <p:nvPr/>
          </p:nvCxnSpPr>
          <p:spPr>
            <a:xfrm>
              <a:off x="9097617" y="3241787"/>
              <a:ext cx="0" cy="23953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D7E9BD-469E-5834-325C-EFC66EBBE35E}"/>
                </a:ext>
              </a:extLst>
            </p:cNvPr>
            <p:cNvCxnSpPr/>
            <p:nvPr/>
          </p:nvCxnSpPr>
          <p:spPr>
            <a:xfrm>
              <a:off x="10959547" y="2064000"/>
              <a:ext cx="0" cy="23953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389190-8C75-C42F-51A1-D7B0D58D7A8F}"/>
                </a:ext>
              </a:extLst>
            </p:cNvPr>
            <p:cNvCxnSpPr>
              <a:cxnSpLocks/>
            </p:cNvCxnSpPr>
            <p:nvPr/>
          </p:nvCxnSpPr>
          <p:spPr>
            <a:xfrm>
              <a:off x="2623931" y="4651513"/>
              <a:ext cx="6473686" cy="985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01DF6E-AEE1-0C90-59A1-6613DED54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7617" y="4459330"/>
              <a:ext cx="1861930" cy="1177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87250B-FA2B-F423-8F2B-B15260951D42}"/>
                </a:ext>
              </a:extLst>
            </p:cNvPr>
            <p:cNvCxnSpPr>
              <a:cxnSpLocks/>
            </p:cNvCxnSpPr>
            <p:nvPr/>
          </p:nvCxnSpPr>
          <p:spPr>
            <a:xfrm>
              <a:off x="2614713" y="2276061"/>
              <a:ext cx="6473686" cy="985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13627A-02A4-84B5-122B-CFC9E53FFB6C}"/>
                </a:ext>
              </a:extLst>
            </p:cNvPr>
            <p:cNvCxnSpPr>
              <a:cxnSpLocks/>
            </p:cNvCxnSpPr>
            <p:nvPr/>
          </p:nvCxnSpPr>
          <p:spPr>
            <a:xfrm>
              <a:off x="4471610" y="1088335"/>
              <a:ext cx="6473686" cy="985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511B05-5344-DE00-2865-5F383EAF9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150" y="1089948"/>
              <a:ext cx="1838460" cy="1176065"/>
            </a:xfrm>
            <a:prstGeom prst="line">
              <a:avLst/>
            </a:prstGeom>
            <a:ln w="1270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0092B9-9B6F-4C18-8055-A83F09D62A93}"/>
                </a:ext>
              </a:extLst>
            </p:cNvPr>
            <p:cNvCxnSpPr/>
            <p:nvPr/>
          </p:nvCxnSpPr>
          <p:spPr>
            <a:xfrm>
              <a:off x="9104743" y="3242887"/>
              <a:ext cx="0" cy="2395330"/>
            </a:xfrm>
            <a:prstGeom prst="line">
              <a:avLst/>
            </a:prstGeom>
            <a:ln w="1905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214EBF-C464-01A5-62F9-AA772C267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313" y="2078394"/>
              <a:ext cx="1864234" cy="1163393"/>
            </a:xfrm>
            <a:prstGeom prst="line">
              <a:avLst/>
            </a:prstGeom>
            <a:ln w="1270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022BF4-9A37-A5DF-D79D-F0BF46F0D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158" y="2064000"/>
              <a:ext cx="40787" cy="2457758"/>
            </a:xfrm>
            <a:prstGeom prst="line">
              <a:avLst/>
            </a:prstGeom>
            <a:ln w="1905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4A5E24-B78B-384D-546F-F04C1DB5C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3807" y="4501662"/>
              <a:ext cx="1899138" cy="1145512"/>
            </a:xfrm>
            <a:prstGeom prst="line">
              <a:avLst/>
            </a:prstGeom>
            <a:ln w="12700">
              <a:solidFill>
                <a:schemeClr val="tx1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133B6D6-F7AF-F042-0031-5029D3066B72}"/>
              </a:ext>
            </a:extLst>
          </p:cNvPr>
          <p:cNvSpPr txBox="1"/>
          <p:nvPr/>
        </p:nvSpPr>
        <p:spPr>
          <a:xfrm>
            <a:off x="7098220" y="646254"/>
            <a:ext cx="4341845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Box average budgets</a:t>
            </a:r>
          </a:p>
        </p:txBody>
      </p:sp>
      <p:sp>
        <p:nvSpPr>
          <p:cNvPr id="27" name="Bent Arrow 26">
            <a:extLst>
              <a:ext uri="{FF2B5EF4-FFF2-40B4-BE49-F238E27FC236}">
                <a16:creationId xmlns:a16="http://schemas.microsoft.com/office/drawing/2014/main" id="{AD4FC3AB-E47A-4B55-3CBF-BFE21CAA9BA4}"/>
              </a:ext>
            </a:extLst>
          </p:cNvPr>
          <p:cNvSpPr/>
          <p:nvPr/>
        </p:nvSpPr>
        <p:spPr>
          <a:xfrm rot="3110677">
            <a:off x="5056360" y="2278064"/>
            <a:ext cx="1806681" cy="545571"/>
          </a:xfrm>
          <a:prstGeom prst="bentArrow">
            <a:avLst>
              <a:gd name="adj1" fmla="val 26893"/>
              <a:gd name="adj2" fmla="val 38040"/>
              <a:gd name="adj3" fmla="val 50000"/>
              <a:gd name="adj4" fmla="val 68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5212-7682-1867-11F3-2DDB5441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66C26F-12AF-1D08-654E-3595936C2F8B}"/>
              </a:ext>
            </a:extLst>
          </p:cNvPr>
          <p:cNvCxnSpPr/>
          <p:nvPr/>
        </p:nvCxnSpPr>
        <p:spPr>
          <a:xfrm>
            <a:off x="2997049" y="2799848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DFFCB-7312-7DBA-E61B-B8966B22FD9F}"/>
              </a:ext>
            </a:extLst>
          </p:cNvPr>
          <p:cNvCxnSpPr/>
          <p:nvPr/>
        </p:nvCxnSpPr>
        <p:spPr>
          <a:xfrm>
            <a:off x="8863713" y="3660443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FE47E9-5777-30D9-DC79-77CD658F2BDF}"/>
              </a:ext>
            </a:extLst>
          </p:cNvPr>
          <p:cNvCxnSpPr/>
          <p:nvPr/>
        </p:nvCxnSpPr>
        <p:spPr>
          <a:xfrm>
            <a:off x="10551054" y="2621448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6B6AFF-56F6-ADB9-3DA7-EE06982D8B80}"/>
              </a:ext>
            </a:extLst>
          </p:cNvPr>
          <p:cNvCxnSpPr>
            <a:cxnSpLocks/>
          </p:cNvCxnSpPr>
          <p:nvPr/>
        </p:nvCxnSpPr>
        <p:spPr>
          <a:xfrm>
            <a:off x="2997049" y="490404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43DC2F-FFD0-90E7-6E7C-CFF29F43F21E}"/>
              </a:ext>
            </a:extLst>
          </p:cNvPr>
          <p:cNvCxnSpPr>
            <a:cxnSpLocks/>
          </p:cNvCxnSpPr>
          <p:nvPr/>
        </p:nvCxnSpPr>
        <p:spPr>
          <a:xfrm flipH="1">
            <a:off x="8863713" y="4734510"/>
            <a:ext cx="1687341" cy="1038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8B351B5-5398-9224-8E8C-F463AE855DB6}"/>
              </a:ext>
            </a:extLst>
          </p:cNvPr>
          <p:cNvSpPr/>
          <p:nvPr/>
        </p:nvSpPr>
        <p:spPr>
          <a:xfrm rot="5400000" flipH="1">
            <a:off x="6263331" y="5622940"/>
            <a:ext cx="869458" cy="463270"/>
          </a:xfrm>
          <a:prstGeom prst="rightArrow">
            <a:avLst/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57F87F1-B5A3-F301-759B-AB04B378E750}"/>
              </a:ext>
            </a:extLst>
          </p:cNvPr>
          <p:cNvSpPr/>
          <p:nvPr/>
        </p:nvSpPr>
        <p:spPr>
          <a:xfrm>
            <a:off x="2039378" y="3452968"/>
            <a:ext cx="902753" cy="332435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4F66002-6FCB-6325-1118-180D09C153A1}"/>
              </a:ext>
            </a:extLst>
          </p:cNvPr>
          <p:cNvSpPr/>
          <p:nvPr/>
        </p:nvSpPr>
        <p:spPr>
          <a:xfrm rot="8796379" flipH="1">
            <a:off x="4967657" y="3862231"/>
            <a:ext cx="1100842" cy="346464"/>
          </a:xfrm>
          <a:prstGeom prst="rightArrow">
            <a:avLst>
              <a:gd name="adj1" fmla="val 46813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AD689C-E005-9BAA-A251-4FCA827E2C23}"/>
              </a:ext>
            </a:extLst>
          </p:cNvPr>
          <p:cNvCxnSpPr>
            <a:cxnSpLocks/>
          </p:cNvCxnSpPr>
          <p:nvPr/>
        </p:nvCxnSpPr>
        <p:spPr>
          <a:xfrm>
            <a:off x="2039378" y="3266666"/>
            <a:ext cx="8944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78176E-68C5-5991-B39E-45202464CFCF}"/>
              </a:ext>
            </a:extLst>
          </p:cNvPr>
          <p:cNvCxnSpPr>
            <a:cxnSpLocks/>
          </p:cNvCxnSpPr>
          <p:nvPr/>
        </p:nvCxnSpPr>
        <p:spPr>
          <a:xfrm>
            <a:off x="2039378" y="4008489"/>
            <a:ext cx="9027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051897-6803-ED4C-3188-85F86C32A3A9}"/>
              </a:ext>
            </a:extLst>
          </p:cNvPr>
          <p:cNvCxnSpPr>
            <a:cxnSpLocks/>
          </p:cNvCxnSpPr>
          <p:nvPr/>
        </p:nvCxnSpPr>
        <p:spPr>
          <a:xfrm flipV="1">
            <a:off x="5291649" y="3848424"/>
            <a:ext cx="1201612" cy="750565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EB0BD1-4937-3647-C8CA-2F8CC4D8E2AA}"/>
              </a:ext>
            </a:extLst>
          </p:cNvPr>
          <p:cNvCxnSpPr>
            <a:cxnSpLocks/>
          </p:cNvCxnSpPr>
          <p:nvPr/>
        </p:nvCxnSpPr>
        <p:spPr>
          <a:xfrm flipH="1">
            <a:off x="4409261" y="3545654"/>
            <a:ext cx="1109793" cy="744233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38592A0-4FB9-5AC8-2705-3AB41E0DA12A}"/>
              </a:ext>
            </a:extLst>
          </p:cNvPr>
          <p:cNvSpPr/>
          <p:nvPr/>
        </p:nvSpPr>
        <p:spPr>
          <a:xfrm rot="9011827" flipH="1">
            <a:off x="8613473" y="1862571"/>
            <a:ext cx="938366" cy="327019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680445-67CC-8597-3368-5A56CBF28A6E}"/>
              </a:ext>
            </a:extLst>
          </p:cNvPr>
          <p:cNvCxnSpPr>
            <a:cxnSpLocks/>
          </p:cNvCxnSpPr>
          <p:nvPr/>
        </p:nvCxnSpPr>
        <p:spPr>
          <a:xfrm flipV="1">
            <a:off x="9141014" y="1903541"/>
            <a:ext cx="790908" cy="457874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CD5E2E-5525-3053-45D2-ACB9DEDF805E}"/>
              </a:ext>
            </a:extLst>
          </p:cNvPr>
          <p:cNvCxnSpPr>
            <a:cxnSpLocks/>
          </p:cNvCxnSpPr>
          <p:nvPr/>
        </p:nvCxnSpPr>
        <p:spPr>
          <a:xfrm flipH="1">
            <a:off x="8092217" y="1771043"/>
            <a:ext cx="790907" cy="437545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7795AB-53BE-BCB4-9748-A2E90E13AF82}"/>
                  </a:ext>
                </a:extLst>
              </p:cNvPr>
              <p:cNvSpPr txBox="1"/>
              <p:nvPr/>
            </p:nvSpPr>
            <p:spPr>
              <a:xfrm>
                <a:off x="5771213" y="1300524"/>
                <a:ext cx="2089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0.16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0.45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7795AB-53BE-BCB4-9748-A2E90E13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13" y="1300524"/>
                <a:ext cx="2089245" cy="369332"/>
              </a:xfrm>
              <a:prstGeom prst="rect">
                <a:avLst/>
              </a:prstGeom>
              <a:blipFill>
                <a:blip r:embed="rId2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DC7D35-52B9-BAE2-45DB-FCB957F451CD}"/>
                  </a:ext>
                </a:extLst>
              </p:cNvPr>
              <p:cNvSpPr txBox="1"/>
              <p:nvPr/>
            </p:nvSpPr>
            <p:spPr>
              <a:xfrm rot="19968341">
                <a:off x="7938435" y="1108191"/>
                <a:ext cx="2389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-32.4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43.1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DC7D35-52B9-BAE2-45DB-FCB957F45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341">
                <a:off x="7938435" y="1108191"/>
                <a:ext cx="2389703" cy="369332"/>
              </a:xfrm>
              <a:prstGeom prst="rect">
                <a:avLst/>
              </a:prstGeom>
              <a:blipFill>
                <a:blip r:embed="rId3"/>
                <a:stretch>
                  <a:fillRect l="-2198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FC0623-13D7-19DD-0E3E-25A940D3F2FE}"/>
                  </a:ext>
                </a:extLst>
              </p:cNvPr>
              <p:cNvSpPr txBox="1"/>
              <p:nvPr/>
            </p:nvSpPr>
            <p:spPr>
              <a:xfrm rot="19723174">
                <a:off x="9296216" y="1683701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12.8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15.9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FC0623-13D7-19DD-0E3E-25A940D3F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3174">
                <a:off x="9296216" y="1683701"/>
                <a:ext cx="2130746" cy="325810"/>
              </a:xfrm>
              <a:prstGeom prst="rect">
                <a:avLst/>
              </a:prstGeom>
              <a:blipFill>
                <a:blip r:embed="rId4"/>
                <a:stretch>
                  <a:fillRect l="-3165" t="-901" r="-2532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D890AF-FFDE-D652-B0C7-2C5C6AEDB30B}"/>
                  </a:ext>
                </a:extLst>
              </p:cNvPr>
              <p:cNvSpPr txBox="1"/>
              <p:nvPr/>
            </p:nvSpPr>
            <p:spPr>
              <a:xfrm>
                <a:off x="5930381" y="6289303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7.6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43.1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D890AF-FFDE-D652-B0C7-2C5C6AEDB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81" y="6289303"/>
                <a:ext cx="2130746" cy="325810"/>
              </a:xfrm>
              <a:prstGeom prst="rect">
                <a:avLst/>
              </a:prstGeom>
              <a:blipFill>
                <a:blip r:embed="rId5"/>
                <a:stretch>
                  <a:fillRect l="-2976" t="-11538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9A2EBE-4587-5964-22C5-D5EC65D0C561}"/>
                  </a:ext>
                </a:extLst>
              </p:cNvPr>
              <p:cNvSpPr txBox="1"/>
              <p:nvPr/>
            </p:nvSpPr>
            <p:spPr>
              <a:xfrm>
                <a:off x="641365" y="2852081"/>
                <a:ext cx="2582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10.4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11.1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9A2EBE-4587-5964-22C5-D5EC65D0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65" y="2852081"/>
                <a:ext cx="2582165" cy="369332"/>
              </a:xfrm>
              <a:prstGeom prst="rect">
                <a:avLst/>
              </a:prstGeom>
              <a:blipFill>
                <a:blip r:embed="rId6"/>
                <a:stretch>
                  <a:fillRect l="-196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C234A5-FA7A-50A8-6C58-0BB8DECF92C1}"/>
                  </a:ext>
                </a:extLst>
              </p:cNvPr>
              <p:cNvSpPr txBox="1"/>
              <p:nvPr/>
            </p:nvSpPr>
            <p:spPr>
              <a:xfrm>
                <a:off x="953672" y="4060915"/>
                <a:ext cx="2298791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-0.8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C234A5-FA7A-50A8-6C58-0BB8DECF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72" y="4060915"/>
                <a:ext cx="2298791" cy="325810"/>
              </a:xfrm>
              <a:prstGeom prst="rect">
                <a:avLst/>
              </a:prstGeom>
              <a:blipFill>
                <a:blip r:embed="rId7"/>
                <a:stretch>
                  <a:fillRect l="-1639" t="-11111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4B7AB7-8BBA-B542-BA5D-4F52162B99EC}"/>
                  </a:ext>
                </a:extLst>
              </p:cNvPr>
              <p:cNvSpPr txBox="1"/>
              <p:nvPr/>
            </p:nvSpPr>
            <p:spPr>
              <a:xfrm rot="19545358">
                <a:off x="3219921" y="3804493"/>
                <a:ext cx="2547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-47.0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41.2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4B7AB7-8BBA-B542-BA5D-4F52162B9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45358">
                <a:off x="3219921" y="3804493"/>
                <a:ext cx="2547805" cy="369332"/>
              </a:xfrm>
              <a:prstGeom prst="rect">
                <a:avLst/>
              </a:prstGeom>
              <a:blipFill>
                <a:blip r:embed="rId8"/>
                <a:stretch>
                  <a:fillRect l="-273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BEE251-DBA7-F36B-5031-92EDF4F2B3FD}"/>
                  </a:ext>
                </a:extLst>
              </p:cNvPr>
              <p:cNvSpPr txBox="1"/>
              <p:nvPr/>
            </p:nvSpPr>
            <p:spPr>
              <a:xfrm rot="19658418">
                <a:off x="4901639" y="4238816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49.2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10.1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BEE251-DBA7-F36B-5031-92EDF4F2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58418">
                <a:off x="4901639" y="4238816"/>
                <a:ext cx="2130746" cy="325810"/>
              </a:xfrm>
              <a:prstGeom prst="rect">
                <a:avLst/>
              </a:prstGeom>
              <a:blipFill>
                <a:blip r:embed="rId9"/>
                <a:stretch>
                  <a:fillRect l="-3185" t="-885" r="-2548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688D26BB-25D7-169E-EBD7-2683694BB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23610">
            <a:off x="8552881" y="2715733"/>
            <a:ext cx="2339032" cy="3003427"/>
          </a:xfrm>
          <a:prstGeom prst="rect">
            <a:avLst/>
          </a:prstGeom>
          <a:scene3d>
            <a:camera prst="orthographicFront">
              <a:rot lat="2584773" lon="19080000" rev="20729347"/>
            </a:camera>
            <a:lightRig rig="threePt" dir="t"/>
          </a:scene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376971-8AF2-8CD3-109D-5BA3C88B3D9D}"/>
              </a:ext>
            </a:extLst>
          </p:cNvPr>
          <p:cNvCxnSpPr>
            <a:cxnSpLocks/>
          </p:cNvCxnSpPr>
          <p:nvPr/>
        </p:nvCxnSpPr>
        <p:spPr>
          <a:xfrm>
            <a:off x="2988696" y="2808519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1CE9F7-572F-5A55-2EE7-B42926488BA8}"/>
              </a:ext>
            </a:extLst>
          </p:cNvPr>
          <p:cNvCxnSpPr>
            <a:cxnSpLocks/>
          </p:cNvCxnSpPr>
          <p:nvPr/>
        </p:nvCxnSpPr>
        <p:spPr>
          <a:xfrm>
            <a:off x="4671476" y="176075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470E1A-5EDA-8C57-137D-3632A430DA1C}"/>
              </a:ext>
            </a:extLst>
          </p:cNvPr>
          <p:cNvCxnSpPr>
            <a:cxnSpLocks/>
          </p:cNvCxnSpPr>
          <p:nvPr/>
        </p:nvCxnSpPr>
        <p:spPr>
          <a:xfrm flipV="1">
            <a:off x="3005404" y="1762179"/>
            <a:ext cx="1666072" cy="1037477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4D4D271-2DA9-5E8E-5A36-CF278D7EE733}"/>
              </a:ext>
            </a:extLst>
          </p:cNvPr>
          <p:cNvSpPr/>
          <p:nvPr/>
        </p:nvSpPr>
        <p:spPr>
          <a:xfrm rot="5400000">
            <a:off x="6399265" y="1897036"/>
            <a:ext cx="797946" cy="38221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1D9D12-ED8B-415A-02AD-7BE0A8AA584E}"/>
              </a:ext>
            </a:extLst>
          </p:cNvPr>
          <p:cNvCxnSpPr>
            <a:cxnSpLocks/>
          </p:cNvCxnSpPr>
          <p:nvPr/>
        </p:nvCxnSpPr>
        <p:spPr>
          <a:xfrm>
            <a:off x="3325248" y="2754268"/>
            <a:ext cx="569703" cy="63019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07344F-84BD-EC34-8FED-CCA6C9B8F2F1}"/>
              </a:ext>
            </a:extLst>
          </p:cNvPr>
          <p:cNvCxnSpPr>
            <a:cxnSpLocks/>
          </p:cNvCxnSpPr>
          <p:nvPr/>
        </p:nvCxnSpPr>
        <p:spPr>
          <a:xfrm flipV="1">
            <a:off x="3325248" y="2498275"/>
            <a:ext cx="517912" cy="255994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7210E4-3E06-A36B-B98E-FB949CE72E2B}"/>
              </a:ext>
            </a:extLst>
          </p:cNvPr>
          <p:cNvSpPr txBox="1"/>
          <p:nvPr/>
        </p:nvSpPr>
        <p:spPr>
          <a:xfrm rot="19585496">
            <a:off x="3693799" y="1950761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ADB92F-178B-47B4-D827-F2C9EBD7D7DB}"/>
              </a:ext>
            </a:extLst>
          </p:cNvPr>
          <p:cNvSpPr txBox="1"/>
          <p:nvPr/>
        </p:nvSpPr>
        <p:spPr>
          <a:xfrm rot="616316">
            <a:off x="3882820" y="2755156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E984C2-27F3-39CF-95CB-062F92660741}"/>
              </a:ext>
            </a:extLst>
          </p:cNvPr>
          <p:cNvSpPr txBox="1"/>
          <p:nvPr/>
        </p:nvSpPr>
        <p:spPr>
          <a:xfrm>
            <a:off x="3139236" y="1940572"/>
            <a:ext cx="63821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5FF1F4-2848-0CE0-9492-B4770F7DA9A8}"/>
              </a:ext>
            </a:extLst>
          </p:cNvPr>
          <p:cNvCxnSpPr/>
          <p:nvPr/>
        </p:nvCxnSpPr>
        <p:spPr>
          <a:xfrm>
            <a:off x="8870171" y="3661414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D9BA7D-8522-8CA2-DCCB-4DA79D7EC80E}"/>
              </a:ext>
            </a:extLst>
          </p:cNvPr>
          <p:cNvCxnSpPr>
            <a:cxnSpLocks/>
          </p:cNvCxnSpPr>
          <p:nvPr/>
        </p:nvCxnSpPr>
        <p:spPr>
          <a:xfrm flipV="1">
            <a:off x="8861625" y="2634146"/>
            <a:ext cx="1689429" cy="1026298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E50D0E-63BE-314A-F85F-9706D65E65B5}"/>
              </a:ext>
            </a:extLst>
          </p:cNvPr>
          <p:cNvCxnSpPr>
            <a:cxnSpLocks/>
          </p:cNvCxnSpPr>
          <p:nvPr/>
        </p:nvCxnSpPr>
        <p:spPr>
          <a:xfrm>
            <a:off x="10553420" y="2621448"/>
            <a:ext cx="36962" cy="2168134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DF6C58-DC74-5E5B-9495-A624100DFD6F}"/>
              </a:ext>
            </a:extLst>
          </p:cNvPr>
          <p:cNvCxnSpPr>
            <a:cxnSpLocks/>
          </p:cNvCxnSpPr>
          <p:nvPr/>
        </p:nvCxnSpPr>
        <p:spPr>
          <a:xfrm flipV="1">
            <a:off x="8869322" y="4771854"/>
            <a:ext cx="1721060" cy="1010524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1B82D6-8EA1-0A4C-78DF-5DE269626D65}"/>
              </a:ext>
            </a:extLst>
          </p:cNvPr>
          <p:cNvCxnSpPr>
            <a:cxnSpLocks/>
          </p:cNvCxnSpPr>
          <p:nvPr/>
        </p:nvCxnSpPr>
        <p:spPr>
          <a:xfrm flipV="1">
            <a:off x="3005404" y="1771043"/>
            <a:ext cx="1666072" cy="1037477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519C64-8A6A-AD2A-4438-F51823C2586E}"/>
              </a:ext>
            </a:extLst>
          </p:cNvPr>
          <p:cNvCxnSpPr>
            <a:cxnSpLocks/>
          </p:cNvCxnSpPr>
          <p:nvPr/>
        </p:nvCxnSpPr>
        <p:spPr>
          <a:xfrm flipV="1">
            <a:off x="3333601" y="2262656"/>
            <a:ext cx="0" cy="490743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A0D1E7-F6BD-BE9B-A983-B9059BED214F}"/>
              </a:ext>
            </a:extLst>
          </p:cNvPr>
          <p:cNvSpPr txBox="1"/>
          <p:nvPr/>
        </p:nvSpPr>
        <p:spPr>
          <a:xfrm>
            <a:off x="323674" y="242887"/>
            <a:ext cx="4323278" cy="584775"/>
          </a:xfrm>
          <a:prstGeom prst="rect">
            <a:avLst/>
          </a:prstGeom>
          <a:solidFill>
            <a:srgbClr val="7EE3E2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Mean volume budget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A54FB5-0A15-1E0B-1400-162B4AF39212}"/>
              </a:ext>
            </a:extLst>
          </p:cNvPr>
          <p:cNvSpPr txBox="1"/>
          <p:nvPr/>
        </p:nvSpPr>
        <p:spPr>
          <a:xfrm>
            <a:off x="339457" y="985911"/>
            <a:ext cx="157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(</a:t>
            </a:r>
            <a:r>
              <a:rPr lang="en-US" sz="3200" b="1" dirty="0" err="1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Sv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242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B4099-4F10-C82C-5FDE-152E6E7F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DBE9A-0E1E-E61B-760F-4B77B2DB1A7A}"/>
              </a:ext>
            </a:extLst>
          </p:cNvPr>
          <p:cNvCxnSpPr/>
          <p:nvPr/>
        </p:nvCxnSpPr>
        <p:spPr>
          <a:xfrm>
            <a:off x="2997049" y="2799848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5F1588-C957-74C9-F645-30542A70FA3F}"/>
              </a:ext>
            </a:extLst>
          </p:cNvPr>
          <p:cNvCxnSpPr/>
          <p:nvPr/>
        </p:nvCxnSpPr>
        <p:spPr>
          <a:xfrm>
            <a:off x="8863713" y="3660443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B8EE27-18E5-1717-8E77-6055C681BD24}"/>
              </a:ext>
            </a:extLst>
          </p:cNvPr>
          <p:cNvCxnSpPr/>
          <p:nvPr/>
        </p:nvCxnSpPr>
        <p:spPr>
          <a:xfrm>
            <a:off x="10551054" y="2621448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9FDB2C-0A7E-E287-2EBE-9AE9B43DCF39}"/>
              </a:ext>
            </a:extLst>
          </p:cNvPr>
          <p:cNvCxnSpPr>
            <a:cxnSpLocks/>
          </p:cNvCxnSpPr>
          <p:nvPr/>
        </p:nvCxnSpPr>
        <p:spPr>
          <a:xfrm>
            <a:off x="2997049" y="490404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2CDE05-0C27-A574-13F3-1AB672B0BCA3}"/>
              </a:ext>
            </a:extLst>
          </p:cNvPr>
          <p:cNvCxnSpPr>
            <a:cxnSpLocks/>
          </p:cNvCxnSpPr>
          <p:nvPr/>
        </p:nvCxnSpPr>
        <p:spPr>
          <a:xfrm flipH="1">
            <a:off x="8863713" y="4734510"/>
            <a:ext cx="1687341" cy="1038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57AFFA2-DCBF-8E0F-E259-13EF0D9B34C0}"/>
              </a:ext>
            </a:extLst>
          </p:cNvPr>
          <p:cNvSpPr/>
          <p:nvPr/>
        </p:nvSpPr>
        <p:spPr>
          <a:xfrm rot="5400000" flipH="1">
            <a:off x="6263331" y="5622940"/>
            <a:ext cx="869458" cy="463270"/>
          </a:xfrm>
          <a:prstGeom prst="rightArrow">
            <a:avLst/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A75D5C2-39CE-5F6D-EF1E-ADEEA642054E}"/>
              </a:ext>
            </a:extLst>
          </p:cNvPr>
          <p:cNvSpPr/>
          <p:nvPr/>
        </p:nvSpPr>
        <p:spPr>
          <a:xfrm>
            <a:off x="2039378" y="3452968"/>
            <a:ext cx="902753" cy="332435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F04D2CD-0F72-41E7-1800-5D15C6320082}"/>
              </a:ext>
            </a:extLst>
          </p:cNvPr>
          <p:cNvSpPr/>
          <p:nvPr/>
        </p:nvSpPr>
        <p:spPr>
          <a:xfrm rot="8796379" flipH="1">
            <a:off x="4967657" y="3862231"/>
            <a:ext cx="1100842" cy="346464"/>
          </a:xfrm>
          <a:prstGeom prst="rightArrow">
            <a:avLst>
              <a:gd name="adj1" fmla="val 46813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BE09A6-673B-71FA-68AF-23510918DFC1}"/>
              </a:ext>
            </a:extLst>
          </p:cNvPr>
          <p:cNvCxnSpPr>
            <a:cxnSpLocks/>
          </p:cNvCxnSpPr>
          <p:nvPr/>
        </p:nvCxnSpPr>
        <p:spPr>
          <a:xfrm>
            <a:off x="2039378" y="3266666"/>
            <a:ext cx="8944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658080-E98F-3AE4-4659-81D7523E998D}"/>
              </a:ext>
            </a:extLst>
          </p:cNvPr>
          <p:cNvCxnSpPr>
            <a:cxnSpLocks/>
          </p:cNvCxnSpPr>
          <p:nvPr/>
        </p:nvCxnSpPr>
        <p:spPr>
          <a:xfrm>
            <a:off x="2039378" y="4008489"/>
            <a:ext cx="9027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4A5301-5EE3-D86B-D30D-64E84E96835D}"/>
              </a:ext>
            </a:extLst>
          </p:cNvPr>
          <p:cNvCxnSpPr>
            <a:cxnSpLocks/>
          </p:cNvCxnSpPr>
          <p:nvPr/>
        </p:nvCxnSpPr>
        <p:spPr>
          <a:xfrm flipV="1">
            <a:off x="5291649" y="3848424"/>
            <a:ext cx="1201612" cy="750565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B15849-9CA8-B482-721E-76B98B7423B5}"/>
              </a:ext>
            </a:extLst>
          </p:cNvPr>
          <p:cNvCxnSpPr>
            <a:cxnSpLocks/>
          </p:cNvCxnSpPr>
          <p:nvPr/>
        </p:nvCxnSpPr>
        <p:spPr>
          <a:xfrm flipH="1">
            <a:off x="4409261" y="3545654"/>
            <a:ext cx="1109793" cy="744233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B2D42C-A00D-B696-B061-EF5A12F087E8}"/>
              </a:ext>
            </a:extLst>
          </p:cNvPr>
          <p:cNvSpPr/>
          <p:nvPr/>
        </p:nvSpPr>
        <p:spPr>
          <a:xfrm rot="9011827" flipH="1">
            <a:off x="8613473" y="1862571"/>
            <a:ext cx="938366" cy="327019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2F9448-EB48-D9F1-1158-F0E7F4C1ABC7}"/>
              </a:ext>
            </a:extLst>
          </p:cNvPr>
          <p:cNvCxnSpPr>
            <a:cxnSpLocks/>
          </p:cNvCxnSpPr>
          <p:nvPr/>
        </p:nvCxnSpPr>
        <p:spPr>
          <a:xfrm flipV="1">
            <a:off x="9141014" y="1903541"/>
            <a:ext cx="790908" cy="457874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7A224F-6B64-B875-F41E-68B86554D54B}"/>
              </a:ext>
            </a:extLst>
          </p:cNvPr>
          <p:cNvCxnSpPr>
            <a:cxnSpLocks/>
          </p:cNvCxnSpPr>
          <p:nvPr/>
        </p:nvCxnSpPr>
        <p:spPr>
          <a:xfrm flipH="1">
            <a:off x="8092217" y="1771043"/>
            <a:ext cx="790907" cy="437545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21510A-2785-DA90-43ED-2806EB2C5F2E}"/>
                  </a:ext>
                </a:extLst>
              </p:cNvPr>
              <p:cNvSpPr txBox="1"/>
              <p:nvPr/>
            </p:nvSpPr>
            <p:spPr>
              <a:xfrm>
                <a:off x="5771213" y="1300524"/>
                <a:ext cx="2089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0.16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0.45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21510A-2785-DA90-43ED-2806EB2C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13" y="1300524"/>
                <a:ext cx="2089245" cy="369332"/>
              </a:xfrm>
              <a:prstGeom prst="rect">
                <a:avLst/>
              </a:prstGeom>
              <a:blipFill>
                <a:blip r:embed="rId2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0A5A1F-F1F8-8EFA-9C4D-B021FBF95BE9}"/>
                  </a:ext>
                </a:extLst>
              </p:cNvPr>
              <p:cNvSpPr txBox="1"/>
              <p:nvPr/>
            </p:nvSpPr>
            <p:spPr>
              <a:xfrm rot="19968341">
                <a:off x="7938435" y="1108191"/>
                <a:ext cx="2389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-32.4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43.1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0A5A1F-F1F8-8EFA-9C4D-B021FBF9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341">
                <a:off x="7938435" y="1108191"/>
                <a:ext cx="2389703" cy="369332"/>
              </a:xfrm>
              <a:prstGeom prst="rect">
                <a:avLst/>
              </a:prstGeom>
              <a:blipFill>
                <a:blip r:embed="rId3"/>
                <a:stretch>
                  <a:fillRect l="-2198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BE4646-151F-8B1D-482C-F6BFA7D93E1F}"/>
                  </a:ext>
                </a:extLst>
              </p:cNvPr>
              <p:cNvSpPr txBox="1"/>
              <p:nvPr/>
            </p:nvSpPr>
            <p:spPr>
              <a:xfrm rot="19723174">
                <a:off x="9296216" y="1683701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12.8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15.9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BE4646-151F-8B1D-482C-F6BFA7D93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3174">
                <a:off x="9296216" y="1683701"/>
                <a:ext cx="2130746" cy="325810"/>
              </a:xfrm>
              <a:prstGeom prst="rect">
                <a:avLst/>
              </a:prstGeom>
              <a:blipFill>
                <a:blip r:embed="rId4"/>
                <a:stretch>
                  <a:fillRect l="-3165" t="-901" r="-2532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290BB8-7970-88AA-F1D7-2811FD029BD0}"/>
                  </a:ext>
                </a:extLst>
              </p:cNvPr>
              <p:cNvSpPr txBox="1"/>
              <p:nvPr/>
            </p:nvSpPr>
            <p:spPr>
              <a:xfrm>
                <a:off x="5930381" y="6289303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7.6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43.1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290BB8-7970-88AA-F1D7-2811FD02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81" y="6289303"/>
                <a:ext cx="2130746" cy="325810"/>
              </a:xfrm>
              <a:prstGeom prst="rect">
                <a:avLst/>
              </a:prstGeom>
              <a:blipFill>
                <a:blip r:embed="rId5"/>
                <a:stretch>
                  <a:fillRect l="-2976" t="-11538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3B1734-2AF9-433E-7E11-24C600E75403}"/>
                  </a:ext>
                </a:extLst>
              </p:cNvPr>
              <p:cNvSpPr txBox="1"/>
              <p:nvPr/>
            </p:nvSpPr>
            <p:spPr>
              <a:xfrm>
                <a:off x="641365" y="2852081"/>
                <a:ext cx="2582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10.4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11.1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3B1734-2AF9-433E-7E11-24C600E75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65" y="2852081"/>
                <a:ext cx="2582165" cy="369332"/>
              </a:xfrm>
              <a:prstGeom prst="rect">
                <a:avLst/>
              </a:prstGeom>
              <a:blipFill>
                <a:blip r:embed="rId6"/>
                <a:stretch>
                  <a:fillRect l="-196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87CFAB-6B0B-EC7B-D77E-F697A1B28075}"/>
                  </a:ext>
                </a:extLst>
              </p:cNvPr>
              <p:cNvSpPr txBox="1"/>
              <p:nvPr/>
            </p:nvSpPr>
            <p:spPr>
              <a:xfrm>
                <a:off x="953672" y="4060915"/>
                <a:ext cx="2298791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-0.8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87CFAB-6B0B-EC7B-D77E-F697A1B28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72" y="4060915"/>
                <a:ext cx="2298791" cy="325810"/>
              </a:xfrm>
              <a:prstGeom prst="rect">
                <a:avLst/>
              </a:prstGeom>
              <a:blipFill>
                <a:blip r:embed="rId7"/>
                <a:stretch>
                  <a:fillRect l="-1639" t="-11111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B59335-569D-6498-3098-4FE34A62CF93}"/>
                  </a:ext>
                </a:extLst>
              </p:cNvPr>
              <p:cNvSpPr txBox="1"/>
              <p:nvPr/>
            </p:nvSpPr>
            <p:spPr>
              <a:xfrm rot="19545358">
                <a:off x="3219921" y="3804493"/>
                <a:ext cx="2547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-47.0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41.2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B59335-569D-6498-3098-4FE34A62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45358">
                <a:off x="3219921" y="3804493"/>
                <a:ext cx="2547805" cy="369332"/>
              </a:xfrm>
              <a:prstGeom prst="rect">
                <a:avLst/>
              </a:prstGeom>
              <a:blipFill>
                <a:blip r:embed="rId8"/>
                <a:stretch>
                  <a:fillRect l="-273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F9E901-9C9C-6E1F-F1CF-D0A3FFC5A652}"/>
                  </a:ext>
                </a:extLst>
              </p:cNvPr>
              <p:cNvSpPr txBox="1"/>
              <p:nvPr/>
            </p:nvSpPr>
            <p:spPr>
              <a:xfrm rot="19658418">
                <a:off x="4901639" y="4238816"/>
                <a:ext cx="2130746" cy="3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 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49.2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10.1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F9E901-9C9C-6E1F-F1CF-D0A3FFC5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58418">
                <a:off x="4901639" y="4238816"/>
                <a:ext cx="2130746" cy="325810"/>
              </a:xfrm>
              <a:prstGeom prst="rect">
                <a:avLst/>
              </a:prstGeom>
              <a:blipFill>
                <a:blip r:embed="rId9"/>
                <a:stretch>
                  <a:fillRect l="-3185" t="-885" r="-2548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727EB50C-59EE-EF86-07C1-E68359564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23610">
            <a:off x="8552881" y="2715733"/>
            <a:ext cx="2339032" cy="3003427"/>
          </a:xfrm>
          <a:prstGeom prst="rect">
            <a:avLst/>
          </a:prstGeom>
          <a:scene3d>
            <a:camera prst="orthographicFront">
              <a:rot lat="2584773" lon="19080000" rev="20729347"/>
            </a:camera>
            <a:lightRig rig="threePt" dir="t"/>
          </a:scene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29F231-33AA-CC19-4A65-6A11EF10AC0E}"/>
              </a:ext>
            </a:extLst>
          </p:cNvPr>
          <p:cNvCxnSpPr>
            <a:cxnSpLocks/>
          </p:cNvCxnSpPr>
          <p:nvPr/>
        </p:nvCxnSpPr>
        <p:spPr>
          <a:xfrm>
            <a:off x="2988696" y="2808519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8A62E-B8CF-A002-FDD6-3BF429B76286}"/>
              </a:ext>
            </a:extLst>
          </p:cNvPr>
          <p:cNvCxnSpPr>
            <a:cxnSpLocks/>
          </p:cNvCxnSpPr>
          <p:nvPr/>
        </p:nvCxnSpPr>
        <p:spPr>
          <a:xfrm>
            <a:off x="4671476" y="176075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971DE0-3B92-E564-3230-7E6F96591FAB}"/>
              </a:ext>
            </a:extLst>
          </p:cNvPr>
          <p:cNvCxnSpPr>
            <a:cxnSpLocks/>
          </p:cNvCxnSpPr>
          <p:nvPr/>
        </p:nvCxnSpPr>
        <p:spPr>
          <a:xfrm flipV="1">
            <a:off x="3005404" y="1762179"/>
            <a:ext cx="1666072" cy="1037477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E21F44B-5EC4-1F0E-E0EA-ED2BCD70ABF2}"/>
              </a:ext>
            </a:extLst>
          </p:cNvPr>
          <p:cNvSpPr/>
          <p:nvPr/>
        </p:nvSpPr>
        <p:spPr>
          <a:xfrm rot="5400000">
            <a:off x="6399265" y="1897036"/>
            <a:ext cx="797946" cy="38221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4D30F5-7F52-A826-BCF6-B48D0492D598}"/>
              </a:ext>
            </a:extLst>
          </p:cNvPr>
          <p:cNvCxnSpPr>
            <a:cxnSpLocks/>
          </p:cNvCxnSpPr>
          <p:nvPr/>
        </p:nvCxnSpPr>
        <p:spPr>
          <a:xfrm>
            <a:off x="3325248" y="2754268"/>
            <a:ext cx="569703" cy="63019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F6AE4C-232A-C242-7CD0-7D6F10EA9FBA}"/>
              </a:ext>
            </a:extLst>
          </p:cNvPr>
          <p:cNvCxnSpPr>
            <a:cxnSpLocks/>
          </p:cNvCxnSpPr>
          <p:nvPr/>
        </p:nvCxnSpPr>
        <p:spPr>
          <a:xfrm flipV="1">
            <a:off x="3325248" y="2498275"/>
            <a:ext cx="517912" cy="255994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2B256D-9B03-54FE-DE53-0BF88A0F7038}"/>
              </a:ext>
            </a:extLst>
          </p:cNvPr>
          <p:cNvSpPr txBox="1"/>
          <p:nvPr/>
        </p:nvSpPr>
        <p:spPr>
          <a:xfrm rot="19585496">
            <a:off x="3693799" y="1950761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716B23-0A5E-3B99-9BB6-26A49CF8CB54}"/>
              </a:ext>
            </a:extLst>
          </p:cNvPr>
          <p:cNvSpPr txBox="1"/>
          <p:nvPr/>
        </p:nvSpPr>
        <p:spPr>
          <a:xfrm rot="616316">
            <a:off x="3882820" y="2755156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DB0820-0AB1-A551-6F7D-B543F203E17D}"/>
              </a:ext>
            </a:extLst>
          </p:cNvPr>
          <p:cNvSpPr txBox="1"/>
          <p:nvPr/>
        </p:nvSpPr>
        <p:spPr>
          <a:xfrm>
            <a:off x="3139236" y="1940572"/>
            <a:ext cx="63821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6654D2-99A2-2804-2647-92B18C21D66A}"/>
              </a:ext>
            </a:extLst>
          </p:cNvPr>
          <p:cNvCxnSpPr/>
          <p:nvPr/>
        </p:nvCxnSpPr>
        <p:spPr>
          <a:xfrm>
            <a:off x="8870171" y="3661414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B7049-3A18-BAB8-49CF-CFC84A20A29A}"/>
              </a:ext>
            </a:extLst>
          </p:cNvPr>
          <p:cNvCxnSpPr>
            <a:cxnSpLocks/>
          </p:cNvCxnSpPr>
          <p:nvPr/>
        </p:nvCxnSpPr>
        <p:spPr>
          <a:xfrm flipV="1">
            <a:off x="8861625" y="2634146"/>
            <a:ext cx="1689429" cy="1026298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45280B-B430-B69D-364B-61CF20160B7A}"/>
              </a:ext>
            </a:extLst>
          </p:cNvPr>
          <p:cNvCxnSpPr>
            <a:cxnSpLocks/>
          </p:cNvCxnSpPr>
          <p:nvPr/>
        </p:nvCxnSpPr>
        <p:spPr>
          <a:xfrm>
            <a:off x="10553420" y="2621448"/>
            <a:ext cx="36962" cy="2168134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088569-D8EE-3FEC-2A71-E205C2ACB2A2}"/>
              </a:ext>
            </a:extLst>
          </p:cNvPr>
          <p:cNvCxnSpPr>
            <a:cxnSpLocks/>
          </p:cNvCxnSpPr>
          <p:nvPr/>
        </p:nvCxnSpPr>
        <p:spPr>
          <a:xfrm flipV="1">
            <a:off x="8869322" y="4771854"/>
            <a:ext cx="1721060" cy="1010524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93C48F-914F-EC10-57C9-9CE300048AEF}"/>
              </a:ext>
            </a:extLst>
          </p:cNvPr>
          <p:cNvCxnSpPr>
            <a:cxnSpLocks/>
          </p:cNvCxnSpPr>
          <p:nvPr/>
        </p:nvCxnSpPr>
        <p:spPr>
          <a:xfrm flipV="1">
            <a:off x="3005404" y="1771043"/>
            <a:ext cx="1666072" cy="1037477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9C213C-BE33-310F-3379-4B6FC9C229DE}"/>
              </a:ext>
            </a:extLst>
          </p:cNvPr>
          <p:cNvCxnSpPr>
            <a:cxnSpLocks/>
          </p:cNvCxnSpPr>
          <p:nvPr/>
        </p:nvCxnSpPr>
        <p:spPr>
          <a:xfrm flipV="1">
            <a:off x="3333601" y="2262656"/>
            <a:ext cx="0" cy="490743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A01601-0ABB-825B-B785-5E3302F06B3A}"/>
              </a:ext>
            </a:extLst>
          </p:cNvPr>
          <p:cNvSpPr txBox="1"/>
          <p:nvPr/>
        </p:nvSpPr>
        <p:spPr>
          <a:xfrm>
            <a:off x="323674" y="242887"/>
            <a:ext cx="4323278" cy="584775"/>
          </a:xfrm>
          <a:prstGeom prst="rect">
            <a:avLst/>
          </a:prstGeom>
          <a:solidFill>
            <a:srgbClr val="7EE3E2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Mean volume budget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B9D21-D054-C71E-2990-F1BBD2D6470F}"/>
              </a:ext>
            </a:extLst>
          </p:cNvPr>
          <p:cNvSpPr txBox="1"/>
          <p:nvPr/>
        </p:nvSpPr>
        <p:spPr>
          <a:xfrm rot="19784253">
            <a:off x="3314359" y="4475103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rgbClr val="DDA61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7D7FA1-38CB-B143-5844-F9783AE3E719}"/>
              </a:ext>
            </a:extLst>
          </p:cNvPr>
          <p:cNvSpPr txBox="1"/>
          <p:nvPr/>
        </p:nvSpPr>
        <p:spPr>
          <a:xfrm rot="19740683">
            <a:off x="3088694" y="5203445"/>
            <a:ext cx="219097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rgbClr val="DDA611"/>
              </a:solidFill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D702D12-1562-F270-6F36-986FC6025033}"/>
              </a:ext>
            </a:extLst>
          </p:cNvPr>
          <p:cNvSpPr/>
          <p:nvPr/>
        </p:nvSpPr>
        <p:spPr>
          <a:xfrm>
            <a:off x="9873962" y="3150569"/>
            <a:ext cx="560427" cy="1394086"/>
          </a:xfrm>
          <a:custGeom>
            <a:avLst/>
            <a:gdLst>
              <a:gd name="connsiteX0" fmla="*/ 584616 w 704538"/>
              <a:gd name="connsiteY0" fmla="*/ 1394086 h 1394086"/>
              <a:gd name="connsiteX1" fmla="*/ 464695 w 704538"/>
              <a:gd name="connsiteY1" fmla="*/ 1379096 h 1394086"/>
              <a:gd name="connsiteX2" fmla="*/ 374754 w 704538"/>
              <a:gd name="connsiteY2" fmla="*/ 1349115 h 1394086"/>
              <a:gd name="connsiteX3" fmla="*/ 329784 w 704538"/>
              <a:gd name="connsiteY3" fmla="*/ 1319135 h 1394086"/>
              <a:gd name="connsiteX4" fmla="*/ 284813 w 704538"/>
              <a:gd name="connsiteY4" fmla="*/ 1304145 h 1394086"/>
              <a:gd name="connsiteX5" fmla="*/ 209862 w 704538"/>
              <a:gd name="connsiteY5" fmla="*/ 1229194 h 1394086"/>
              <a:gd name="connsiteX6" fmla="*/ 149902 w 704538"/>
              <a:gd name="connsiteY6" fmla="*/ 1139253 h 1394086"/>
              <a:gd name="connsiteX7" fmla="*/ 104931 w 704538"/>
              <a:gd name="connsiteY7" fmla="*/ 1049312 h 1394086"/>
              <a:gd name="connsiteX8" fmla="*/ 74951 w 704538"/>
              <a:gd name="connsiteY8" fmla="*/ 959371 h 1394086"/>
              <a:gd name="connsiteX9" fmla="*/ 44971 w 704538"/>
              <a:gd name="connsiteY9" fmla="*/ 914400 h 1394086"/>
              <a:gd name="connsiteX10" fmla="*/ 14990 w 704538"/>
              <a:gd name="connsiteY10" fmla="*/ 824460 h 1394086"/>
              <a:gd name="connsiteX11" fmla="*/ 0 w 704538"/>
              <a:gd name="connsiteY11" fmla="*/ 734519 h 1394086"/>
              <a:gd name="connsiteX12" fmla="*/ 14990 w 704538"/>
              <a:gd name="connsiteY12" fmla="*/ 494676 h 1394086"/>
              <a:gd name="connsiteX13" fmla="*/ 44971 w 704538"/>
              <a:gd name="connsiteY13" fmla="*/ 404735 h 1394086"/>
              <a:gd name="connsiteX14" fmla="*/ 119921 w 704538"/>
              <a:gd name="connsiteY14" fmla="*/ 269823 h 1394086"/>
              <a:gd name="connsiteX15" fmla="*/ 149902 w 704538"/>
              <a:gd name="connsiteY15" fmla="*/ 239843 h 1394086"/>
              <a:gd name="connsiteX16" fmla="*/ 179882 w 704538"/>
              <a:gd name="connsiteY16" fmla="*/ 194873 h 1394086"/>
              <a:gd name="connsiteX17" fmla="*/ 239843 w 704538"/>
              <a:gd name="connsiteY17" fmla="*/ 134912 h 1394086"/>
              <a:gd name="connsiteX18" fmla="*/ 314793 w 704538"/>
              <a:gd name="connsiteY18" fmla="*/ 59961 h 1394086"/>
              <a:gd name="connsiteX19" fmla="*/ 449705 w 704538"/>
              <a:gd name="connsiteY19" fmla="*/ 14991 h 1394086"/>
              <a:gd name="connsiteX20" fmla="*/ 494675 w 704538"/>
              <a:gd name="connsiteY20" fmla="*/ 0 h 1394086"/>
              <a:gd name="connsiteX21" fmla="*/ 704538 w 704538"/>
              <a:gd name="connsiteY21" fmla="*/ 14991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4538" h="1394086">
                <a:moveTo>
                  <a:pt x="584616" y="1394086"/>
                </a:moveTo>
                <a:cubicBezTo>
                  <a:pt x="544642" y="1389089"/>
                  <a:pt x="504085" y="1387537"/>
                  <a:pt x="464695" y="1379096"/>
                </a:cubicBezTo>
                <a:cubicBezTo>
                  <a:pt x="433794" y="1372474"/>
                  <a:pt x="374754" y="1349115"/>
                  <a:pt x="374754" y="1349115"/>
                </a:cubicBezTo>
                <a:cubicBezTo>
                  <a:pt x="359764" y="1339122"/>
                  <a:pt x="345898" y="1327192"/>
                  <a:pt x="329784" y="1319135"/>
                </a:cubicBezTo>
                <a:cubicBezTo>
                  <a:pt x="315651" y="1312069"/>
                  <a:pt x="297454" y="1313626"/>
                  <a:pt x="284813" y="1304145"/>
                </a:cubicBezTo>
                <a:cubicBezTo>
                  <a:pt x="256547" y="1282946"/>
                  <a:pt x="229461" y="1258592"/>
                  <a:pt x="209862" y="1229194"/>
                </a:cubicBezTo>
                <a:lnTo>
                  <a:pt x="149902" y="1139253"/>
                </a:lnTo>
                <a:cubicBezTo>
                  <a:pt x="95235" y="975247"/>
                  <a:pt x="182420" y="1223661"/>
                  <a:pt x="104931" y="1049312"/>
                </a:cubicBezTo>
                <a:cubicBezTo>
                  <a:pt x="92096" y="1020434"/>
                  <a:pt x="92480" y="985666"/>
                  <a:pt x="74951" y="959371"/>
                </a:cubicBezTo>
                <a:cubicBezTo>
                  <a:pt x="64958" y="944381"/>
                  <a:pt x="52288" y="930863"/>
                  <a:pt x="44971" y="914400"/>
                </a:cubicBezTo>
                <a:cubicBezTo>
                  <a:pt x="32136" y="885522"/>
                  <a:pt x="14990" y="824460"/>
                  <a:pt x="14990" y="824460"/>
                </a:cubicBezTo>
                <a:cubicBezTo>
                  <a:pt x="9993" y="794480"/>
                  <a:pt x="0" y="764913"/>
                  <a:pt x="0" y="734519"/>
                </a:cubicBezTo>
                <a:cubicBezTo>
                  <a:pt x="0" y="654415"/>
                  <a:pt x="4167" y="574045"/>
                  <a:pt x="14990" y="494676"/>
                </a:cubicBezTo>
                <a:cubicBezTo>
                  <a:pt x="19260" y="463364"/>
                  <a:pt x="34977" y="434715"/>
                  <a:pt x="44971" y="404735"/>
                </a:cubicBezTo>
                <a:cubicBezTo>
                  <a:pt x="63821" y="348186"/>
                  <a:pt x="68376" y="321366"/>
                  <a:pt x="119921" y="269823"/>
                </a:cubicBezTo>
                <a:cubicBezTo>
                  <a:pt x="129915" y="259830"/>
                  <a:pt x="141073" y="250879"/>
                  <a:pt x="149902" y="239843"/>
                </a:cubicBezTo>
                <a:cubicBezTo>
                  <a:pt x="161156" y="225775"/>
                  <a:pt x="168158" y="208552"/>
                  <a:pt x="179882" y="194873"/>
                </a:cubicBezTo>
                <a:cubicBezTo>
                  <a:pt x="198277" y="173412"/>
                  <a:pt x="224164" y="158431"/>
                  <a:pt x="239843" y="134912"/>
                </a:cubicBezTo>
                <a:cubicBezTo>
                  <a:pt x="267193" y="93886"/>
                  <a:pt x="267456" y="81000"/>
                  <a:pt x="314793" y="59961"/>
                </a:cubicBezTo>
                <a:cubicBezTo>
                  <a:pt x="314803" y="59957"/>
                  <a:pt x="427215" y="22488"/>
                  <a:pt x="449705" y="14991"/>
                </a:cubicBezTo>
                <a:lnTo>
                  <a:pt x="494675" y="0"/>
                </a:lnTo>
                <a:cubicBezTo>
                  <a:pt x="644346" y="18710"/>
                  <a:pt x="574312" y="14991"/>
                  <a:pt x="704538" y="14991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BF474D0-98C5-A161-E146-6B4D5B06A63C}"/>
              </a:ext>
            </a:extLst>
          </p:cNvPr>
          <p:cNvSpPr/>
          <p:nvPr/>
        </p:nvSpPr>
        <p:spPr>
          <a:xfrm>
            <a:off x="9084016" y="3627535"/>
            <a:ext cx="644577" cy="1482016"/>
          </a:xfrm>
          <a:custGeom>
            <a:avLst/>
            <a:gdLst>
              <a:gd name="connsiteX0" fmla="*/ 194872 w 644577"/>
              <a:gd name="connsiteY0" fmla="*/ 1618938 h 1634610"/>
              <a:gd name="connsiteX1" fmla="*/ 299803 w 644577"/>
              <a:gd name="connsiteY1" fmla="*/ 1633928 h 1634610"/>
              <a:gd name="connsiteX2" fmla="*/ 329784 w 644577"/>
              <a:gd name="connsiteY2" fmla="*/ 1603948 h 1634610"/>
              <a:gd name="connsiteX3" fmla="*/ 374754 w 644577"/>
              <a:gd name="connsiteY3" fmla="*/ 1588958 h 1634610"/>
              <a:gd name="connsiteX4" fmla="*/ 449705 w 644577"/>
              <a:gd name="connsiteY4" fmla="*/ 1528997 h 1634610"/>
              <a:gd name="connsiteX5" fmla="*/ 494676 w 644577"/>
              <a:gd name="connsiteY5" fmla="*/ 1484027 h 1634610"/>
              <a:gd name="connsiteX6" fmla="*/ 524656 w 644577"/>
              <a:gd name="connsiteY6" fmla="*/ 1394086 h 1634610"/>
              <a:gd name="connsiteX7" fmla="*/ 584617 w 644577"/>
              <a:gd name="connsiteY7" fmla="*/ 1259174 h 1634610"/>
              <a:gd name="connsiteX8" fmla="*/ 599607 w 644577"/>
              <a:gd name="connsiteY8" fmla="*/ 1214204 h 1634610"/>
              <a:gd name="connsiteX9" fmla="*/ 614597 w 644577"/>
              <a:gd name="connsiteY9" fmla="*/ 1169233 h 1634610"/>
              <a:gd name="connsiteX10" fmla="*/ 644577 w 644577"/>
              <a:gd name="connsiteY10" fmla="*/ 914400 h 1634610"/>
              <a:gd name="connsiteX11" fmla="*/ 614597 w 644577"/>
              <a:gd name="connsiteY11" fmla="*/ 599607 h 1634610"/>
              <a:gd name="connsiteX12" fmla="*/ 599607 w 644577"/>
              <a:gd name="connsiteY12" fmla="*/ 449705 h 1634610"/>
              <a:gd name="connsiteX13" fmla="*/ 539646 w 644577"/>
              <a:gd name="connsiteY13" fmla="*/ 239843 h 1634610"/>
              <a:gd name="connsiteX14" fmla="*/ 509666 w 644577"/>
              <a:gd name="connsiteY14" fmla="*/ 194873 h 1634610"/>
              <a:gd name="connsiteX15" fmla="*/ 464695 w 644577"/>
              <a:gd name="connsiteY15" fmla="*/ 104932 h 1634610"/>
              <a:gd name="connsiteX16" fmla="*/ 434715 w 644577"/>
              <a:gd name="connsiteY16" fmla="*/ 74951 h 1634610"/>
              <a:gd name="connsiteX17" fmla="*/ 359764 w 644577"/>
              <a:gd name="connsiteY17" fmla="*/ 0 h 1634610"/>
              <a:gd name="connsiteX18" fmla="*/ 194872 w 644577"/>
              <a:gd name="connsiteY18" fmla="*/ 14991 h 1634610"/>
              <a:gd name="connsiteX19" fmla="*/ 149902 w 644577"/>
              <a:gd name="connsiteY19" fmla="*/ 29981 h 1634610"/>
              <a:gd name="connsiteX20" fmla="*/ 119922 w 644577"/>
              <a:gd name="connsiteY20" fmla="*/ 74951 h 1634610"/>
              <a:gd name="connsiteX21" fmla="*/ 44971 w 644577"/>
              <a:gd name="connsiteY21" fmla="*/ 134912 h 1634610"/>
              <a:gd name="connsiteX22" fmla="*/ 0 w 644577"/>
              <a:gd name="connsiteY22" fmla="*/ 179882 h 163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577" h="1634610">
                <a:moveTo>
                  <a:pt x="194872" y="1618938"/>
                </a:moveTo>
                <a:cubicBezTo>
                  <a:pt x="229849" y="1623935"/>
                  <a:pt x="264687" y="1637830"/>
                  <a:pt x="299803" y="1633928"/>
                </a:cubicBezTo>
                <a:cubicBezTo>
                  <a:pt x="313850" y="1632367"/>
                  <a:pt x="317665" y="1611219"/>
                  <a:pt x="329784" y="1603948"/>
                </a:cubicBezTo>
                <a:cubicBezTo>
                  <a:pt x="343333" y="1595819"/>
                  <a:pt x="359764" y="1593955"/>
                  <a:pt x="374754" y="1588958"/>
                </a:cubicBezTo>
                <a:cubicBezTo>
                  <a:pt x="461973" y="1501739"/>
                  <a:pt x="336252" y="1623540"/>
                  <a:pt x="449705" y="1528997"/>
                </a:cubicBezTo>
                <a:cubicBezTo>
                  <a:pt x="465991" y="1515426"/>
                  <a:pt x="479686" y="1499017"/>
                  <a:pt x="494676" y="1484027"/>
                </a:cubicBezTo>
                <a:cubicBezTo>
                  <a:pt x="504669" y="1454047"/>
                  <a:pt x="507127" y="1420381"/>
                  <a:pt x="524656" y="1394086"/>
                </a:cubicBezTo>
                <a:cubicBezTo>
                  <a:pt x="572165" y="1322821"/>
                  <a:pt x="548939" y="1366206"/>
                  <a:pt x="584617" y="1259174"/>
                </a:cubicBezTo>
                <a:lnTo>
                  <a:pt x="599607" y="1214204"/>
                </a:lnTo>
                <a:lnTo>
                  <a:pt x="614597" y="1169233"/>
                </a:lnTo>
                <a:cubicBezTo>
                  <a:pt x="617893" y="1142868"/>
                  <a:pt x="644577" y="933840"/>
                  <a:pt x="644577" y="914400"/>
                </a:cubicBezTo>
                <a:cubicBezTo>
                  <a:pt x="644577" y="660181"/>
                  <a:pt x="635053" y="763255"/>
                  <a:pt x="614597" y="599607"/>
                </a:cubicBezTo>
                <a:cubicBezTo>
                  <a:pt x="608368" y="549778"/>
                  <a:pt x="607863" y="499238"/>
                  <a:pt x="599607" y="449705"/>
                </a:cubicBezTo>
                <a:cubicBezTo>
                  <a:pt x="597386" y="436382"/>
                  <a:pt x="555486" y="263603"/>
                  <a:pt x="539646" y="239843"/>
                </a:cubicBezTo>
                <a:lnTo>
                  <a:pt x="509666" y="194873"/>
                </a:lnTo>
                <a:cubicBezTo>
                  <a:pt x="493833" y="147372"/>
                  <a:pt x="497907" y="146447"/>
                  <a:pt x="464695" y="104932"/>
                </a:cubicBezTo>
                <a:cubicBezTo>
                  <a:pt x="455866" y="93896"/>
                  <a:pt x="443544" y="85987"/>
                  <a:pt x="434715" y="74951"/>
                </a:cubicBezTo>
                <a:cubicBezTo>
                  <a:pt x="377611" y="3570"/>
                  <a:pt x="436856" y="51395"/>
                  <a:pt x="359764" y="0"/>
                </a:cubicBezTo>
                <a:cubicBezTo>
                  <a:pt x="304800" y="4997"/>
                  <a:pt x="249508" y="7186"/>
                  <a:pt x="194872" y="14991"/>
                </a:cubicBezTo>
                <a:cubicBezTo>
                  <a:pt x="179230" y="17226"/>
                  <a:pt x="162240" y="20110"/>
                  <a:pt x="149902" y="29981"/>
                </a:cubicBezTo>
                <a:cubicBezTo>
                  <a:pt x="135834" y="41235"/>
                  <a:pt x="131176" y="60883"/>
                  <a:pt x="119922" y="74951"/>
                </a:cubicBezTo>
                <a:cubicBezTo>
                  <a:pt x="87750" y="115166"/>
                  <a:pt x="88255" y="100285"/>
                  <a:pt x="44971" y="134912"/>
                </a:cubicBezTo>
                <a:cubicBezTo>
                  <a:pt x="44965" y="134917"/>
                  <a:pt x="7498" y="172384"/>
                  <a:pt x="0" y="179882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00794-3BAF-DA18-EC7D-FD5CA20C008A}"/>
              </a:ext>
            </a:extLst>
          </p:cNvPr>
          <p:cNvSpPr txBox="1"/>
          <p:nvPr/>
        </p:nvSpPr>
        <p:spPr>
          <a:xfrm>
            <a:off x="8439269" y="5408064"/>
            <a:ext cx="3444762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Helvetica" pitchFamily="2" charset="0"/>
                <a:cs typeface="Cordia New" panose="020B0304020202020204" pitchFamily="34" charset="-34"/>
              </a:rPr>
              <a:t>shallow meridional overturning cell</a:t>
            </a:r>
            <a:endParaRPr lang="en-US" sz="28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AA79AC-4148-E7BE-ACE6-73E57FD914ED}"/>
              </a:ext>
            </a:extLst>
          </p:cNvPr>
          <p:cNvSpPr txBox="1"/>
          <p:nvPr/>
        </p:nvSpPr>
        <p:spPr>
          <a:xfrm rot="19784253">
            <a:off x="8127680" y="744949"/>
            <a:ext cx="1322379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E8F054-C35C-A17B-84B6-48113D0634BB}"/>
              </a:ext>
            </a:extLst>
          </p:cNvPr>
          <p:cNvSpPr txBox="1"/>
          <p:nvPr/>
        </p:nvSpPr>
        <p:spPr>
          <a:xfrm rot="19740683">
            <a:off x="9680029" y="908993"/>
            <a:ext cx="210642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718722-58E7-9BA3-7D31-3D1359C4C137}"/>
              </a:ext>
            </a:extLst>
          </p:cNvPr>
          <p:cNvSpPr txBox="1"/>
          <p:nvPr/>
        </p:nvSpPr>
        <p:spPr>
          <a:xfrm>
            <a:off x="339457" y="985911"/>
            <a:ext cx="157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(</a:t>
            </a:r>
            <a:r>
              <a:rPr lang="en-US" sz="3200" b="1" dirty="0" err="1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Sv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09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694F-D25F-1D80-319B-EEF5EFD7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2EE137B-B8B1-279B-8788-F7ECBFF8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50079" y="2940530"/>
            <a:ext cx="2756716" cy="2557634"/>
          </a:xfrm>
          <a:prstGeom prst="rect">
            <a:avLst/>
          </a:prstGeom>
          <a:scene3d>
            <a:camera prst="perspectiveContrastingRightFacing" fov="0">
              <a:rot lat="1800000" lon="18480000" rev="21599930"/>
            </a:camera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E5712C-71CE-C141-5163-EB865B5B30D8}"/>
              </a:ext>
            </a:extLst>
          </p:cNvPr>
          <p:cNvCxnSpPr/>
          <p:nvPr/>
        </p:nvCxnSpPr>
        <p:spPr>
          <a:xfrm>
            <a:off x="2997049" y="2799848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76D71A-D8A3-61C3-0F93-09EB0ABA1C53}"/>
              </a:ext>
            </a:extLst>
          </p:cNvPr>
          <p:cNvCxnSpPr/>
          <p:nvPr/>
        </p:nvCxnSpPr>
        <p:spPr>
          <a:xfrm>
            <a:off x="8863713" y="3660443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9EB5D-AF10-0CEB-7799-910F9D970255}"/>
              </a:ext>
            </a:extLst>
          </p:cNvPr>
          <p:cNvCxnSpPr/>
          <p:nvPr/>
        </p:nvCxnSpPr>
        <p:spPr>
          <a:xfrm>
            <a:off x="10551054" y="2621448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7063A2-7826-2122-F751-082DE6F8CF9D}"/>
              </a:ext>
            </a:extLst>
          </p:cNvPr>
          <p:cNvCxnSpPr>
            <a:cxnSpLocks/>
          </p:cNvCxnSpPr>
          <p:nvPr/>
        </p:nvCxnSpPr>
        <p:spPr>
          <a:xfrm>
            <a:off x="2997049" y="490404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281625-A14F-B0AA-F851-9AE5B07D9C30}"/>
              </a:ext>
            </a:extLst>
          </p:cNvPr>
          <p:cNvCxnSpPr>
            <a:cxnSpLocks/>
          </p:cNvCxnSpPr>
          <p:nvPr/>
        </p:nvCxnSpPr>
        <p:spPr>
          <a:xfrm flipH="1">
            <a:off x="8863713" y="4734510"/>
            <a:ext cx="1687341" cy="1038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DE6419A-2380-61F3-3AEE-959A82CC5E4F}"/>
              </a:ext>
            </a:extLst>
          </p:cNvPr>
          <p:cNvSpPr/>
          <p:nvPr/>
        </p:nvSpPr>
        <p:spPr>
          <a:xfrm rot="16200000" flipH="1">
            <a:off x="6263331" y="5622940"/>
            <a:ext cx="869458" cy="463270"/>
          </a:xfrm>
          <a:prstGeom prst="rightArrow">
            <a:avLst/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B873C-8BF2-7086-E206-B1A19BF54153}"/>
              </a:ext>
            </a:extLst>
          </p:cNvPr>
          <p:cNvSpPr/>
          <p:nvPr/>
        </p:nvSpPr>
        <p:spPr>
          <a:xfrm rot="10800000">
            <a:off x="2039378" y="3452968"/>
            <a:ext cx="902753" cy="332435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6AB1277-ED9C-998F-950A-A008D460C058}"/>
              </a:ext>
            </a:extLst>
          </p:cNvPr>
          <p:cNvSpPr/>
          <p:nvPr/>
        </p:nvSpPr>
        <p:spPr>
          <a:xfrm rot="19628523" flipH="1">
            <a:off x="4967657" y="3862231"/>
            <a:ext cx="1100842" cy="346464"/>
          </a:xfrm>
          <a:prstGeom prst="rightArrow">
            <a:avLst>
              <a:gd name="adj1" fmla="val 46813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8BD29-40E7-B573-7D9A-9FB83B0D1832}"/>
              </a:ext>
            </a:extLst>
          </p:cNvPr>
          <p:cNvCxnSpPr>
            <a:cxnSpLocks/>
          </p:cNvCxnSpPr>
          <p:nvPr/>
        </p:nvCxnSpPr>
        <p:spPr>
          <a:xfrm>
            <a:off x="2039378" y="3266666"/>
            <a:ext cx="8944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7E874A-95C5-88C7-DD47-C7023CA5F1C9}"/>
              </a:ext>
            </a:extLst>
          </p:cNvPr>
          <p:cNvCxnSpPr>
            <a:cxnSpLocks/>
          </p:cNvCxnSpPr>
          <p:nvPr/>
        </p:nvCxnSpPr>
        <p:spPr>
          <a:xfrm>
            <a:off x="2039378" y="4008489"/>
            <a:ext cx="9027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82E01B-C6F0-DE1B-AB45-BCB47D6D6312}"/>
              </a:ext>
            </a:extLst>
          </p:cNvPr>
          <p:cNvCxnSpPr>
            <a:cxnSpLocks/>
          </p:cNvCxnSpPr>
          <p:nvPr/>
        </p:nvCxnSpPr>
        <p:spPr>
          <a:xfrm flipV="1">
            <a:off x="5291649" y="3848424"/>
            <a:ext cx="1201612" cy="750565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D5A224-A2FB-B1FD-B666-C3B71E8C4480}"/>
              </a:ext>
            </a:extLst>
          </p:cNvPr>
          <p:cNvCxnSpPr>
            <a:cxnSpLocks/>
          </p:cNvCxnSpPr>
          <p:nvPr/>
        </p:nvCxnSpPr>
        <p:spPr>
          <a:xfrm flipH="1">
            <a:off x="4409261" y="3545654"/>
            <a:ext cx="1109793" cy="744233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FD3AD1C-93A1-7241-E1C2-C1FDD11C2F70}"/>
              </a:ext>
            </a:extLst>
          </p:cNvPr>
          <p:cNvSpPr/>
          <p:nvPr/>
        </p:nvSpPr>
        <p:spPr>
          <a:xfrm rot="9011827" flipH="1">
            <a:off x="8613473" y="1862571"/>
            <a:ext cx="938366" cy="327019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608C09-01D0-807E-BD00-D117BBCFFFFC}"/>
              </a:ext>
            </a:extLst>
          </p:cNvPr>
          <p:cNvCxnSpPr>
            <a:cxnSpLocks/>
          </p:cNvCxnSpPr>
          <p:nvPr/>
        </p:nvCxnSpPr>
        <p:spPr>
          <a:xfrm flipV="1">
            <a:off x="9141014" y="1903541"/>
            <a:ext cx="790908" cy="457874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253ACC-6C09-860B-89CC-76CA25681E2A}"/>
              </a:ext>
            </a:extLst>
          </p:cNvPr>
          <p:cNvCxnSpPr>
            <a:cxnSpLocks/>
          </p:cNvCxnSpPr>
          <p:nvPr/>
        </p:nvCxnSpPr>
        <p:spPr>
          <a:xfrm flipH="1">
            <a:off x="8092217" y="1771043"/>
            <a:ext cx="790907" cy="437545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29999CA-5CBD-881A-1E9C-5C80C34CBCEC}"/>
              </a:ext>
            </a:extLst>
          </p:cNvPr>
          <p:cNvCxnSpPr>
            <a:cxnSpLocks/>
          </p:cNvCxnSpPr>
          <p:nvPr/>
        </p:nvCxnSpPr>
        <p:spPr>
          <a:xfrm>
            <a:off x="2988696" y="2808519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ABC8B7-16E7-6D0C-6811-2E39A8D66D11}"/>
              </a:ext>
            </a:extLst>
          </p:cNvPr>
          <p:cNvCxnSpPr>
            <a:cxnSpLocks/>
          </p:cNvCxnSpPr>
          <p:nvPr/>
        </p:nvCxnSpPr>
        <p:spPr>
          <a:xfrm>
            <a:off x="4671476" y="176075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13A4E-81CD-AFCB-C304-DC313E54D471}"/>
              </a:ext>
            </a:extLst>
          </p:cNvPr>
          <p:cNvCxnSpPr>
            <a:cxnSpLocks/>
          </p:cNvCxnSpPr>
          <p:nvPr/>
        </p:nvCxnSpPr>
        <p:spPr>
          <a:xfrm flipV="1">
            <a:off x="3005404" y="1762179"/>
            <a:ext cx="1666072" cy="1037477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703EAB7-11A6-7068-34B8-344855E23A9A}"/>
              </a:ext>
            </a:extLst>
          </p:cNvPr>
          <p:cNvSpPr/>
          <p:nvPr/>
        </p:nvSpPr>
        <p:spPr>
          <a:xfrm rot="5400000">
            <a:off x="6399265" y="1897036"/>
            <a:ext cx="797946" cy="38221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627EF3-3E3A-0361-76FF-1CD99ED784D7}"/>
              </a:ext>
            </a:extLst>
          </p:cNvPr>
          <p:cNvCxnSpPr>
            <a:cxnSpLocks/>
          </p:cNvCxnSpPr>
          <p:nvPr/>
        </p:nvCxnSpPr>
        <p:spPr>
          <a:xfrm>
            <a:off x="3325248" y="2754268"/>
            <a:ext cx="569703" cy="63019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198E4-936C-64E5-50A1-618B8CE286F8}"/>
              </a:ext>
            </a:extLst>
          </p:cNvPr>
          <p:cNvCxnSpPr>
            <a:cxnSpLocks/>
          </p:cNvCxnSpPr>
          <p:nvPr/>
        </p:nvCxnSpPr>
        <p:spPr>
          <a:xfrm flipV="1">
            <a:off x="3325248" y="2498275"/>
            <a:ext cx="517912" cy="255994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BDF1F1-C20B-2C3E-E7E0-55DB29684219}"/>
              </a:ext>
            </a:extLst>
          </p:cNvPr>
          <p:cNvSpPr txBox="1"/>
          <p:nvPr/>
        </p:nvSpPr>
        <p:spPr>
          <a:xfrm rot="19585496">
            <a:off x="3693799" y="1950761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3F118-5613-F890-DF73-3365BE56C537}"/>
              </a:ext>
            </a:extLst>
          </p:cNvPr>
          <p:cNvSpPr txBox="1"/>
          <p:nvPr/>
        </p:nvSpPr>
        <p:spPr>
          <a:xfrm rot="616316">
            <a:off x="3882820" y="2755156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179F8D-C0FF-8111-571D-BBA020D350E6}"/>
              </a:ext>
            </a:extLst>
          </p:cNvPr>
          <p:cNvSpPr txBox="1"/>
          <p:nvPr/>
        </p:nvSpPr>
        <p:spPr>
          <a:xfrm>
            <a:off x="3139236" y="1940572"/>
            <a:ext cx="63821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608706-EC5E-B389-32FB-3B7E04F2FFF7}"/>
              </a:ext>
            </a:extLst>
          </p:cNvPr>
          <p:cNvCxnSpPr/>
          <p:nvPr/>
        </p:nvCxnSpPr>
        <p:spPr>
          <a:xfrm>
            <a:off x="8870171" y="3661414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203B8A-CDDD-2FCC-E9C4-C4049D0D2606}"/>
              </a:ext>
            </a:extLst>
          </p:cNvPr>
          <p:cNvCxnSpPr>
            <a:cxnSpLocks/>
          </p:cNvCxnSpPr>
          <p:nvPr/>
        </p:nvCxnSpPr>
        <p:spPr>
          <a:xfrm flipV="1">
            <a:off x="8861625" y="2634146"/>
            <a:ext cx="1689429" cy="1026298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BC072F-B003-9437-246D-065D1A2D0E8A}"/>
              </a:ext>
            </a:extLst>
          </p:cNvPr>
          <p:cNvCxnSpPr>
            <a:cxnSpLocks/>
          </p:cNvCxnSpPr>
          <p:nvPr/>
        </p:nvCxnSpPr>
        <p:spPr>
          <a:xfrm>
            <a:off x="10553420" y="2621448"/>
            <a:ext cx="36962" cy="2168134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2DF4A1-A685-A8DD-66AB-C04814F686F9}"/>
              </a:ext>
            </a:extLst>
          </p:cNvPr>
          <p:cNvCxnSpPr>
            <a:cxnSpLocks/>
          </p:cNvCxnSpPr>
          <p:nvPr/>
        </p:nvCxnSpPr>
        <p:spPr>
          <a:xfrm flipV="1">
            <a:off x="8869322" y="4771854"/>
            <a:ext cx="1721060" cy="1010524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7DA64-26CF-40F8-7E51-166A74EA914F}"/>
              </a:ext>
            </a:extLst>
          </p:cNvPr>
          <p:cNvCxnSpPr>
            <a:cxnSpLocks/>
          </p:cNvCxnSpPr>
          <p:nvPr/>
        </p:nvCxnSpPr>
        <p:spPr>
          <a:xfrm flipV="1">
            <a:off x="3005404" y="1771043"/>
            <a:ext cx="1666072" cy="1037477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98454C-D3A7-FAF3-BCB3-332BC0692CA8}"/>
              </a:ext>
            </a:extLst>
          </p:cNvPr>
          <p:cNvCxnSpPr>
            <a:cxnSpLocks/>
          </p:cNvCxnSpPr>
          <p:nvPr/>
        </p:nvCxnSpPr>
        <p:spPr>
          <a:xfrm flipV="1">
            <a:off x="3333601" y="2262656"/>
            <a:ext cx="0" cy="490743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89BD11-1B14-0821-DC96-422523562189}"/>
                  </a:ext>
                </a:extLst>
              </p:cNvPr>
              <p:cNvSpPr txBox="1"/>
              <p:nvPr/>
            </p:nvSpPr>
            <p:spPr>
              <a:xfrm>
                <a:off x="5930381" y="1220979"/>
                <a:ext cx="186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60.8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89BD11-1B14-0821-DC96-422523562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81" y="1220979"/>
                <a:ext cx="1869725" cy="369332"/>
              </a:xfrm>
              <a:prstGeom prst="rect">
                <a:avLst/>
              </a:prstGeom>
              <a:blipFill>
                <a:blip r:embed="rId3"/>
                <a:stretch>
                  <a:fillRect l="-33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CA6092-C06B-E933-EDA7-EDDE45E99991}"/>
                  </a:ext>
                </a:extLst>
              </p:cNvPr>
              <p:cNvSpPr txBox="1"/>
              <p:nvPr/>
            </p:nvSpPr>
            <p:spPr>
              <a:xfrm rot="19758542">
                <a:off x="7815254" y="1098021"/>
                <a:ext cx="2569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-77.0</a:t>
                </a:r>
                <a:r>
                  <a:rPr lang="en-US" sz="17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83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CA6092-C06B-E933-EDA7-EDDE45E9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58542">
                <a:off x="7815254" y="1098021"/>
                <a:ext cx="2569028" cy="369332"/>
              </a:xfrm>
              <a:prstGeom prst="rect">
                <a:avLst/>
              </a:prstGeom>
              <a:blipFill>
                <a:blip r:embed="rId4"/>
                <a:stretch>
                  <a:fillRect l="-2632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17E773-D109-8461-3834-E3D5D7D33A42}"/>
                  </a:ext>
                </a:extLst>
              </p:cNvPr>
              <p:cNvSpPr txBox="1"/>
              <p:nvPr/>
            </p:nvSpPr>
            <p:spPr>
              <a:xfrm rot="19582586">
                <a:off x="9414775" y="1575119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52.0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26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17E773-D109-8461-3834-E3D5D7D33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2586">
                <a:off x="9414775" y="1575119"/>
                <a:ext cx="2351214" cy="369332"/>
              </a:xfrm>
              <a:prstGeom prst="rect">
                <a:avLst/>
              </a:prstGeom>
              <a:blipFill>
                <a:blip r:embed="rId5"/>
                <a:stretch>
                  <a:fillRect l="-2907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7DE9D5-92FF-92F5-E49B-A138FBE2B85A}"/>
                  </a:ext>
                </a:extLst>
              </p:cNvPr>
              <p:cNvSpPr txBox="1"/>
              <p:nvPr/>
            </p:nvSpPr>
            <p:spPr>
              <a:xfrm>
                <a:off x="5712271" y="6300325"/>
                <a:ext cx="2654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(WT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-13.6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7DE9D5-92FF-92F5-E49B-A138FBE2B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271" y="6300325"/>
                <a:ext cx="2654773" cy="369332"/>
              </a:xfrm>
              <a:prstGeom prst="rect">
                <a:avLst/>
              </a:prstGeom>
              <a:blipFill>
                <a:blip r:embed="rId6"/>
                <a:stretch>
                  <a:fillRect l="-1896" t="-1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ACC718-C241-FCDD-DD6F-11CCB024B757}"/>
                  </a:ext>
                </a:extLst>
              </p:cNvPr>
              <p:cNvSpPr txBox="1"/>
              <p:nvPr/>
            </p:nvSpPr>
            <p:spPr>
              <a:xfrm>
                <a:off x="562180" y="2812061"/>
                <a:ext cx="257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9.6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ACC718-C241-FCDD-DD6F-11CCB024B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0" y="2812061"/>
                <a:ext cx="2574952" cy="369332"/>
              </a:xfrm>
              <a:prstGeom prst="rect">
                <a:avLst/>
              </a:prstGeom>
              <a:blipFill>
                <a:blip r:embed="rId7"/>
                <a:stretch>
                  <a:fillRect l="-196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493D725-8688-1940-60D1-FC304B58B881}"/>
                  </a:ext>
                </a:extLst>
              </p:cNvPr>
              <p:cNvSpPr txBox="1"/>
              <p:nvPr/>
            </p:nvSpPr>
            <p:spPr>
              <a:xfrm>
                <a:off x="448527" y="4072122"/>
                <a:ext cx="2607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-16.0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493D725-8688-1940-60D1-FC304B58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7" y="4072122"/>
                <a:ext cx="2607264" cy="369332"/>
              </a:xfrm>
              <a:prstGeom prst="rect">
                <a:avLst/>
              </a:prstGeom>
              <a:blipFill>
                <a:blip r:embed="rId8"/>
                <a:stretch>
                  <a:fillRect l="-194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CFA217-4481-A62E-72FF-3533B140A88F}"/>
                  </a:ext>
                </a:extLst>
              </p:cNvPr>
              <p:cNvSpPr txBox="1"/>
              <p:nvPr/>
            </p:nvSpPr>
            <p:spPr>
              <a:xfrm rot="19680677">
                <a:off x="3237799" y="3722952"/>
                <a:ext cx="2529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-86.5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64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CFA217-4481-A62E-72FF-3533B140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80677">
                <a:off x="3237799" y="3722952"/>
                <a:ext cx="2529537" cy="369332"/>
              </a:xfrm>
              <a:prstGeom prst="rect">
                <a:avLst/>
              </a:prstGeom>
              <a:blipFill>
                <a:blip r:embed="rId9"/>
                <a:stretch>
                  <a:fillRect l="-2703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CB13F7-7F6A-D775-F8E6-810BBD745912}"/>
                  </a:ext>
                </a:extLst>
              </p:cNvPr>
              <p:cNvSpPr txBox="1"/>
              <p:nvPr/>
            </p:nvSpPr>
            <p:spPr>
              <a:xfrm rot="19616477">
                <a:off x="4945562" y="4164741"/>
                <a:ext cx="2529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72.3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CB13F7-7F6A-D775-F8E6-810BBD74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16477">
                <a:off x="4945562" y="4164741"/>
                <a:ext cx="2529537" cy="369332"/>
              </a:xfrm>
              <a:prstGeom prst="rect">
                <a:avLst/>
              </a:prstGeom>
              <a:blipFill>
                <a:blip r:embed="rId10"/>
                <a:stretch>
                  <a:fillRect l="-2717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1952844-DA96-9EE6-F430-24586CE70DB2}"/>
              </a:ext>
            </a:extLst>
          </p:cNvPr>
          <p:cNvSpPr txBox="1"/>
          <p:nvPr/>
        </p:nvSpPr>
        <p:spPr>
          <a:xfrm>
            <a:off x="323673" y="242887"/>
            <a:ext cx="5232000" cy="584775"/>
          </a:xfrm>
          <a:prstGeom prst="rect">
            <a:avLst/>
          </a:prstGeom>
          <a:solidFill>
            <a:srgbClr val="7EE3E2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Mean temperature budget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253E8C-8442-2147-25F0-CAC1851E0F1C}"/>
              </a:ext>
            </a:extLst>
          </p:cNvPr>
          <p:cNvSpPr txBox="1"/>
          <p:nvPr/>
        </p:nvSpPr>
        <p:spPr>
          <a:xfrm>
            <a:off x="339457" y="985911"/>
            <a:ext cx="157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(W/m</a:t>
            </a:r>
            <a:r>
              <a:rPr lang="en-US" sz="3200" b="1" baseline="30000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2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25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82D2-EEE6-DEAB-620B-4862981F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2081AA03-0729-10A8-1668-CCE42400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3" t="23388" r="4662" b="52857"/>
          <a:stretch/>
        </p:blipFill>
        <p:spPr>
          <a:xfrm>
            <a:off x="230125" y="1820979"/>
            <a:ext cx="11784682" cy="3108299"/>
          </a:xfrm>
          <a:prstGeom prst="rect">
            <a:avLst/>
          </a:prstGeom>
        </p:spPr>
      </p:pic>
      <p:pic>
        <p:nvPicPr>
          <p:cNvPr id="7" name="Picture 6" descr="A group of graphs showing different types of geotrophics&#10;&#10;AI-generated content may be incorrect.">
            <a:extLst>
              <a:ext uri="{FF2B5EF4-FFF2-40B4-BE49-F238E27FC236}">
                <a16:creationId xmlns:a16="http://schemas.microsoft.com/office/drawing/2014/main" id="{D1572297-E2D7-A922-DC0F-8CFB50CB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000"/>
          <a:stretch/>
        </p:blipFill>
        <p:spPr>
          <a:xfrm>
            <a:off x="110205" y="4944269"/>
            <a:ext cx="11872306" cy="617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02D12-484E-6451-02EE-614B89901456}"/>
              </a:ext>
            </a:extLst>
          </p:cNvPr>
          <p:cNvSpPr txBox="1"/>
          <p:nvPr/>
        </p:nvSpPr>
        <p:spPr>
          <a:xfrm>
            <a:off x="6498236" y="1647654"/>
            <a:ext cx="290059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Cumulative sum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96117-D2D8-8709-17B4-952314757FF6}"/>
              </a:ext>
            </a:extLst>
          </p:cNvPr>
          <p:cNvSpPr txBox="1"/>
          <p:nvPr/>
        </p:nvSpPr>
        <p:spPr>
          <a:xfrm>
            <a:off x="804472" y="1662644"/>
            <a:ext cx="41392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Horizontal heat transport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63863-143D-50DD-F0E9-793700FE420C}"/>
              </a:ext>
            </a:extLst>
          </p:cNvPr>
          <p:cNvSpPr txBox="1"/>
          <p:nvPr/>
        </p:nvSpPr>
        <p:spPr>
          <a:xfrm>
            <a:off x="323672" y="168991"/>
            <a:ext cx="11443606" cy="107721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Anomalous advection of heat through the </a:t>
            </a:r>
          </a:p>
          <a:p>
            <a:r>
              <a:rPr lang="en-US" sz="3200" b="1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WEST, </a:t>
            </a:r>
            <a:r>
              <a:rPr lang="en-US" sz="3200" b="1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SOUTH, 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NORTH</a:t>
            </a:r>
            <a:endParaRPr lang="en-US" sz="3200" b="1" dirty="0">
              <a:solidFill>
                <a:srgbClr val="0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D85A-F5D2-09F1-39FC-FB5EB84D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C7BE0C25-0A5A-D698-8516-420F0EB9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" t="49535" r="4529" b="1887"/>
          <a:stretch/>
        </p:blipFill>
        <p:spPr>
          <a:xfrm>
            <a:off x="1447707" y="1457503"/>
            <a:ext cx="10047253" cy="5420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4A545-53B8-874E-E501-DA7EABF80D11}"/>
              </a:ext>
            </a:extLst>
          </p:cNvPr>
          <p:cNvSpPr txBox="1"/>
          <p:nvPr/>
        </p:nvSpPr>
        <p:spPr>
          <a:xfrm>
            <a:off x="323672" y="168991"/>
            <a:ext cx="11443606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WEST, </a:t>
            </a:r>
            <a:r>
              <a:rPr lang="en-US" sz="3200" b="1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SOUTH, 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NORTH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74F78-903E-2790-BD1C-5F5063F34C44}"/>
              </a:ext>
            </a:extLst>
          </p:cNvPr>
          <p:cNvSpPr txBox="1"/>
          <p:nvPr/>
        </p:nvSpPr>
        <p:spPr>
          <a:xfrm>
            <a:off x="7052872" y="1015377"/>
            <a:ext cx="290059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Cumulative sum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C9548-613A-EB7A-9675-B1147AD2D454}"/>
              </a:ext>
            </a:extLst>
          </p:cNvPr>
          <p:cNvSpPr txBox="1"/>
          <p:nvPr/>
        </p:nvSpPr>
        <p:spPr>
          <a:xfrm>
            <a:off x="1447706" y="1246209"/>
            <a:ext cx="48331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3FD7-206F-427E-BB76-EEB8C3EC7088}"/>
              </a:ext>
            </a:extLst>
          </p:cNvPr>
          <p:cNvSpPr txBox="1"/>
          <p:nvPr/>
        </p:nvSpPr>
        <p:spPr>
          <a:xfrm>
            <a:off x="1447707" y="3821272"/>
            <a:ext cx="48331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Ageostrophic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64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CE99-159B-3EDB-6848-AD0B1B87F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288D6D30-B9E7-6FB8-1B04-80034DBD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9" r="5880" b="75960"/>
          <a:stretch/>
        </p:blipFill>
        <p:spPr>
          <a:xfrm>
            <a:off x="25853" y="3190166"/>
            <a:ext cx="12166147" cy="3283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F18C6-F592-EE4F-D04A-E1D94704B9DA}"/>
              </a:ext>
            </a:extLst>
          </p:cNvPr>
          <p:cNvSpPr txBox="1"/>
          <p:nvPr/>
        </p:nvSpPr>
        <p:spPr>
          <a:xfrm>
            <a:off x="3300667" y="1943529"/>
            <a:ext cx="16495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Tendency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C3B87-641E-2A6B-FD0A-4EB741833005}"/>
              </a:ext>
            </a:extLst>
          </p:cNvPr>
          <p:cNvSpPr txBox="1"/>
          <p:nvPr/>
        </p:nvSpPr>
        <p:spPr>
          <a:xfrm>
            <a:off x="9748172" y="1838000"/>
            <a:ext cx="16495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Surface forcing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70334-FD7B-5D2B-9CF5-B795021B6A42}"/>
              </a:ext>
            </a:extLst>
          </p:cNvPr>
          <p:cNvSpPr txBox="1"/>
          <p:nvPr/>
        </p:nvSpPr>
        <p:spPr>
          <a:xfrm>
            <a:off x="6936796" y="1838000"/>
            <a:ext cx="16495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Vertical advection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3045-BA6A-974E-E10C-5F35C9F9FED6}"/>
              </a:ext>
            </a:extLst>
          </p:cNvPr>
          <p:cNvSpPr txBox="1"/>
          <p:nvPr/>
        </p:nvSpPr>
        <p:spPr>
          <a:xfrm>
            <a:off x="5193808" y="1838373"/>
            <a:ext cx="16495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Helvetica" pitchFamily="2" charset="0"/>
                <a:cs typeface="Cordia New" panose="020B0304020202020204" pitchFamily="34" charset="-34"/>
              </a:rPr>
              <a:t>Horiz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  <a:cs typeface="Cordia New" panose="020B0304020202020204" pitchFamily="34" charset="-34"/>
              </a:rPr>
              <a:t>. advection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6D969-A9B8-2C23-7D8E-98EDEAFD4630}"/>
              </a:ext>
            </a:extLst>
          </p:cNvPr>
          <p:cNvGrpSpPr/>
          <p:nvPr/>
        </p:nvGrpSpPr>
        <p:grpSpPr>
          <a:xfrm>
            <a:off x="2427088" y="514805"/>
            <a:ext cx="9441239" cy="1428724"/>
            <a:chOff x="774465" y="694687"/>
            <a:chExt cx="9441239" cy="1428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99498F3-EDFF-51D7-FDB3-0F0A14433CC3}"/>
                    </a:ext>
                  </a:extLst>
                </p:cNvPr>
                <p:cNvSpPr txBox="1"/>
                <p:nvPr/>
              </p:nvSpPr>
              <p:spPr>
                <a:xfrm>
                  <a:off x="774465" y="694687"/>
                  <a:ext cx="9441239" cy="1428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∭"/>
                            <m:limLoc m:val="undOv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l-G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99498F3-EDFF-51D7-FDB3-0F0A14433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5" y="694687"/>
                  <a:ext cx="9441239" cy="1428724"/>
                </a:xfrm>
                <a:prstGeom prst="rect">
                  <a:avLst/>
                </a:prstGeom>
                <a:blipFill>
                  <a:blip r:embed="rId3"/>
                  <a:stretch>
                    <a:fillRect l="-4167" t="-105263" b="-164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6F904A-B25C-EE93-A3B9-9DFD29BB3084}"/>
                </a:ext>
              </a:extLst>
            </p:cNvPr>
            <p:cNvSpPr/>
            <p:nvPr/>
          </p:nvSpPr>
          <p:spPr>
            <a:xfrm>
              <a:off x="2117558" y="694687"/>
              <a:ext cx="312821" cy="364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8783CC4-5104-135E-0BD0-C9FF83D8D224}"/>
              </a:ext>
            </a:extLst>
          </p:cNvPr>
          <p:cNvSpPr txBox="1"/>
          <p:nvPr/>
        </p:nvSpPr>
        <p:spPr>
          <a:xfrm>
            <a:off x="323673" y="538863"/>
            <a:ext cx="11443606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  <a:cs typeface="Cordia New" panose="020B0304020202020204" pitchFamily="34" charset="-34"/>
              </a:rPr>
              <a:t>Heat budget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B95F90-B92A-D79F-84EA-DDDDB4FD81E1}"/>
              </a:ext>
            </a:extLst>
          </p:cNvPr>
          <p:cNvSpPr/>
          <p:nvPr/>
        </p:nvSpPr>
        <p:spPr>
          <a:xfrm>
            <a:off x="3436453" y="647780"/>
            <a:ext cx="1379095" cy="1295749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FFEDF-4DD0-FC51-D33A-AB9BB0B6B535}"/>
              </a:ext>
            </a:extLst>
          </p:cNvPr>
          <p:cNvSpPr/>
          <p:nvPr/>
        </p:nvSpPr>
        <p:spPr>
          <a:xfrm>
            <a:off x="6862231" y="604995"/>
            <a:ext cx="1490995" cy="1295749"/>
          </a:xfrm>
          <a:prstGeom prst="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5CB5B1-CFFC-31C6-7A17-B06ED5783929}"/>
              </a:ext>
            </a:extLst>
          </p:cNvPr>
          <p:cNvSpPr/>
          <p:nvPr/>
        </p:nvSpPr>
        <p:spPr>
          <a:xfrm>
            <a:off x="9717906" y="581292"/>
            <a:ext cx="1123687" cy="1295749"/>
          </a:xfrm>
          <a:prstGeom prst="rect">
            <a:avLst/>
          </a:prstGeom>
          <a:solidFill>
            <a:schemeClr val="tx2">
              <a:lumMod val="75000"/>
              <a:lumOff val="25000"/>
              <a:alpha val="14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910478-D78F-A28E-F364-C9BF5B22AE5C}"/>
              </a:ext>
            </a:extLst>
          </p:cNvPr>
          <p:cNvSpPr/>
          <p:nvPr/>
        </p:nvSpPr>
        <p:spPr>
          <a:xfrm>
            <a:off x="5075378" y="604995"/>
            <a:ext cx="1711903" cy="1295749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2A84-F1C6-946E-66C0-C6CED0A5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7E3516-51C7-DC43-F7EC-3E42EE29AEDA}"/>
              </a:ext>
            </a:extLst>
          </p:cNvPr>
          <p:cNvCxnSpPr/>
          <p:nvPr/>
        </p:nvCxnSpPr>
        <p:spPr>
          <a:xfrm>
            <a:off x="2997049" y="2799848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A82DE6-26FD-84D8-682B-10413F70BFBD}"/>
              </a:ext>
            </a:extLst>
          </p:cNvPr>
          <p:cNvCxnSpPr/>
          <p:nvPr/>
        </p:nvCxnSpPr>
        <p:spPr>
          <a:xfrm>
            <a:off x="8863713" y="3660443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88359-3782-2405-54D3-DDCE89D31E6E}"/>
              </a:ext>
            </a:extLst>
          </p:cNvPr>
          <p:cNvCxnSpPr/>
          <p:nvPr/>
        </p:nvCxnSpPr>
        <p:spPr>
          <a:xfrm>
            <a:off x="10551054" y="2621448"/>
            <a:ext cx="0" cy="2113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5C3C72-29D3-DC58-D7B5-E603F08A7976}"/>
              </a:ext>
            </a:extLst>
          </p:cNvPr>
          <p:cNvCxnSpPr>
            <a:cxnSpLocks/>
          </p:cNvCxnSpPr>
          <p:nvPr/>
        </p:nvCxnSpPr>
        <p:spPr>
          <a:xfrm>
            <a:off x="2997049" y="490404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3436DF-A451-E8ED-AC11-9DF25985A173}"/>
              </a:ext>
            </a:extLst>
          </p:cNvPr>
          <p:cNvCxnSpPr>
            <a:cxnSpLocks/>
          </p:cNvCxnSpPr>
          <p:nvPr/>
        </p:nvCxnSpPr>
        <p:spPr>
          <a:xfrm flipH="1">
            <a:off x="8863713" y="4734510"/>
            <a:ext cx="1687341" cy="1038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8A03203-A53F-EECB-7E7A-DF992BB9D63C}"/>
              </a:ext>
            </a:extLst>
          </p:cNvPr>
          <p:cNvSpPr/>
          <p:nvPr/>
        </p:nvSpPr>
        <p:spPr>
          <a:xfrm rot="16200000" flipH="1">
            <a:off x="6263331" y="5622940"/>
            <a:ext cx="869458" cy="463270"/>
          </a:xfrm>
          <a:prstGeom prst="rightArrow">
            <a:avLst/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F0DB178-7C1D-E905-9BFB-3C8ABD1DB17D}"/>
              </a:ext>
            </a:extLst>
          </p:cNvPr>
          <p:cNvSpPr/>
          <p:nvPr/>
        </p:nvSpPr>
        <p:spPr>
          <a:xfrm rot="10800000">
            <a:off x="2039378" y="3452968"/>
            <a:ext cx="902753" cy="332435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7B4A860-234C-D016-EE5B-B58FCFF9B1A0}"/>
              </a:ext>
            </a:extLst>
          </p:cNvPr>
          <p:cNvSpPr/>
          <p:nvPr/>
        </p:nvSpPr>
        <p:spPr>
          <a:xfrm rot="8796379" flipH="1">
            <a:off x="4967657" y="3862231"/>
            <a:ext cx="1100842" cy="346464"/>
          </a:xfrm>
          <a:prstGeom prst="rightArrow">
            <a:avLst>
              <a:gd name="adj1" fmla="val 46813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F461D0-59E7-E988-0FD6-CCF1B34C18F0}"/>
              </a:ext>
            </a:extLst>
          </p:cNvPr>
          <p:cNvCxnSpPr>
            <a:cxnSpLocks/>
          </p:cNvCxnSpPr>
          <p:nvPr/>
        </p:nvCxnSpPr>
        <p:spPr>
          <a:xfrm>
            <a:off x="2039378" y="3266666"/>
            <a:ext cx="8944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2FE8FA-D42B-AC53-9B57-F40F613304E6}"/>
              </a:ext>
            </a:extLst>
          </p:cNvPr>
          <p:cNvCxnSpPr>
            <a:cxnSpLocks/>
          </p:cNvCxnSpPr>
          <p:nvPr/>
        </p:nvCxnSpPr>
        <p:spPr>
          <a:xfrm>
            <a:off x="2039378" y="4008489"/>
            <a:ext cx="9027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ACA103-8504-3B32-BB06-29EF5E95733F}"/>
              </a:ext>
            </a:extLst>
          </p:cNvPr>
          <p:cNvCxnSpPr>
            <a:cxnSpLocks/>
          </p:cNvCxnSpPr>
          <p:nvPr/>
        </p:nvCxnSpPr>
        <p:spPr>
          <a:xfrm flipV="1">
            <a:off x="5291649" y="3848424"/>
            <a:ext cx="1201612" cy="750565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7DD286-3726-4073-2EBA-349DB24C1543}"/>
              </a:ext>
            </a:extLst>
          </p:cNvPr>
          <p:cNvCxnSpPr>
            <a:cxnSpLocks/>
          </p:cNvCxnSpPr>
          <p:nvPr/>
        </p:nvCxnSpPr>
        <p:spPr>
          <a:xfrm flipH="1">
            <a:off x="4409261" y="3545654"/>
            <a:ext cx="1109793" cy="744233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49298F6-888E-1F8C-2895-E519D5475747}"/>
              </a:ext>
            </a:extLst>
          </p:cNvPr>
          <p:cNvSpPr/>
          <p:nvPr/>
        </p:nvSpPr>
        <p:spPr>
          <a:xfrm rot="19506840" flipH="1">
            <a:off x="8613473" y="1862571"/>
            <a:ext cx="938366" cy="327019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CC697D-3F85-3920-8A27-C5D72A36889D}"/>
              </a:ext>
            </a:extLst>
          </p:cNvPr>
          <p:cNvCxnSpPr>
            <a:cxnSpLocks/>
          </p:cNvCxnSpPr>
          <p:nvPr/>
        </p:nvCxnSpPr>
        <p:spPr>
          <a:xfrm flipV="1">
            <a:off x="8226580" y="1719311"/>
            <a:ext cx="788367" cy="476175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5A1DB6-0620-5159-DCC6-F5AEF495234A}"/>
              </a:ext>
            </a:extLst>
          </p:cNvPr>
          <p:cNvCxnSpPr>
            <a:cxnSpLocks/>
          </p:cNvCxnSpPr>
          <p:nvPr/>
        </p:nvCxnSpPr>
        <p:spPr>
          <a:xfrm flipH="1">
            <a:off x="9147825" y="1878341"/>
            <a:ext cx="761143" cy="478174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82342E-DC48-ACFE-263E-3029225454CB}"/>
              </a:ext>
            </a:extLst>
          </p:cNvPr>
          <p:cNvCxnSpPr>
            <a:cxnSpLocks/>
          </p:cNvCxnSpPr>
          <p:nvPr/>
        </p:nvCxnSpPr>
        <p:spPr>
          <a:xfrm>
            <a:off x="2988696" y="2808519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688D0F-B938-8C33-0C1F-2C51A0938F96}"/>
              </a:ext>
            </a:extLst>
          </p:cNvPr>
          <p:cNvCxnSpPr>
            <a:cxnSpLocks/>
          </p:cNvCxnSpPr>
          <p:nvPr/>
        </p:nvCxnSpPr>
        <p:spPr>
          <a:xfrm>
            <a:off x="4671476" y="1760756"/>
            <a:ext cx="5866664" cy="869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A90C29-8DC9-AF37-21D6-550DE8595E4E}"/>
              </a:ext>
            </a:extLst>
          </p:cNvPr>
          <p:cNvCxnSpPr>
            <a:cxnSpLocks/>
          </p:cNvCxnSpPr>
          <p:nvPr/>
        </p:nvCxnSpPr>
        <p:spPr>
          <a:xfrm flipV="1">
            <a:off x="3005404" y="1762179"/>
            <a:ext cx="1666072" cy="1037477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12D4E17-6009-CABA-A4EF-996210C915BB}"/>
              </a:ext>
            </a:extLst>
          </p:cNvPr>
          <p:cNvSpPr/>
          <p:nvPr/>
        </p:nvSpPr>
        <p:spPr>
          <a:xfrm rot="5400000">
            <a:off x="6399265" y="1897036"/>
            <a:ext cx="797946" cy="38221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AA098-3A7A-982C-7D5D-FF099356784D}"/>
              </a:ext>
            </a:extLst>
          </p:cNvPr>
          <p:cNvCxnSpPr>
            <a:cxnSpLocks/>
          </p:cNvCxnSpPr>
          <p:nvPr/>
        </p:nvCxnSpPr>
        <p:spPr>
          <a:xfrm>
            <a:off x="3325248" y="2754268"/>
            <a:ext cx="569703" cy="63019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01E204-6F3D-A86B-7AEA-0AB1F5F97D2F}"/>
              </a:ext>
            </a:extLst>
          </p:cNvPr>
          <p:cNvCxnSpPr>
            <a:cxnSpLocks/>
          </p:cNvCxnSpPr>
          <p:nvPr/>
        </p:nvCxnSpPr>
        <p:spPr>
          <a:xfrm flipV="1">
            <a:off x="3325248" y="2498275"/>
            <a:ext cx="517912" cy="255994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2EAB92-5565-BA49-01F4-394F6B0B6E20}"/>
              </a:ext>
            </a:extLst>
          </p:cNvPr>
          <p:cNvSpPr txBox="1"/>
          <p:nvPr/>
        </p:nvSpPr>
        <p:spPr>
          <a:xfrm rot="19585496">
            <a:off x="3693799" y="1950761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EEAAE-6D9E-4B89-AE63-FE6434AF7C5C}"/>
              </a:ext>
            </a:extLst>
          </p:cNvPr>
          <p:cNvSpPr txBox="1"/>
          <p:nvPr/>
        </p:nvSpPr>
        <p:spPr>
          <a:xfrm rot="616316">
            <a:off x="3882820" y="2755156"/>
            <a:ext cx="136040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A2681A-3AE9-ECE0-7CCA-1AA84393C324}"/>
              </a:ext>
            </a:extLst>
          </p:cNvPr>
          <p:cNvSpPr txBox="1"/>
          <p:nvPr/>
        </p:nvSpPr>
        <p:spPr>
          <a:xfrm>
            <a:off x="3139236" y="1940572"/>
            <a:ext cx="638219" cy="32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DF209-D32C-1064-A23E-96B1E22E30C0}"/>
              </a:ext>
            </a:extLst>
          </p:cNvPr>
          <p:cNvCxnSpPr/>
          <p:nvPr/>
        </p:nvCxnSpPr>
        <p:spPr>
          <a:xfrm>
            <a:off x="8870171" y="3661414"/>
            <a:ext cx="0" cy="2113062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1C50E9-002A-DD5A-57F1-18E7AE5D1F24}"/>
              </a:ext>
            </a:extLst>
          </p:cNvPr>
          <p:cNvCxnSpPr>
            <a:cxnSpLocks/>
          </p:cNvCxnSpPr>
          <p:nvPr/>
        </p:nvCxnSpPr>
        <p:spPr>
          <a:xfrm flipV="1">
            <a:off x="8861625" y="2634146"/>
            <a:ext cx="1689429" cy="1026298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88677F-11D8-64C7-FA2A-C5FBACEFD4B7}"/>
              </a:ext>
            </a:extLst>
          </p:cNvPr>
          <p:cNvCxnSpPr>
            <a:cxnSpLocks/>
          </p:cNvCxnSpPr>
          <p:nvPr/>
        </p:nvCxnSpPr>
        <p:spPr>
          <a:xfrm>
            <a:off x="10553420" y="2621448"/>
            <a:ext cx="36962" cy="2168134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F566FA-EA93-ACD9-8C1A-0E1788911683}"/>
              </a:ext>
            </a:extLst>
          </p:cNvPr>
          <p:cNvCxnSpPr>
            <a:cxnSpLocks/>
          </p:cNvCxnSpPr>
          <p:nvPr/>
        </p:nvCxnSpPr>
        <p:spPr>
          <a:xfrm flipV="1">
            <a:off x="8869322" y="4771854"/>
            <a:ext cx="1721060" cy="1010524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85328-0F4B-F240-8135-5D3D2C45D9F4}"/>
              </a:ext>
            </a:extLst>
          </p:cNvPr>
          <p:cNvCxnSpPr>
            <a:cxnSpLocks/>
          </p:cNvCxnSpPr>
          <p:nvPr/>
        </p:nvCxnSpPr>
        <p:spPr>
          <a:xfrm flipV="1">
            <a:off x="3005404" y="1771043"/>
            <a:ext cx="1666072" cy="1037477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451DC3-F2A5-8830-A6FA-2FFA0D1D92A0}"/>
              </a:ext>
            </a:extLst>
          </p:cNvPr>
          <p:cNvCxnSpPr>
            <a:cxnSpLocks/>
          </p:cNvCxnSpPr>
          <p:nvPr/>
        </p:nvCxnSpPr>
        <p:spPr>
          <a:xfrm flipV="1">
            <a:off x="3333601" y="2262656"/>
            <a:ext cx="0" cy="490743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818E23-7B26-13C1-D1AE-1857C0C20408}"/>
                  </a:ext>
                </a:extLst>
              </p:cNvPr>
              <p:cNvSpPr txBox="1"/>
              <p:nvPr/>
            </p:nvSpPr>
            <p:spPr>
              <a:xfrm>
                <a:off x="5979134" y="1213120"/>
                <a:ext cx="174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29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818E23-7B26-13C1-D1AE-1857C0C2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34" y="1213120"/>
                <a:ext cx="1741745" cy="369332"/>
              </a:xfrm>
              <a:prstGeom prst="rect">
                <a:avLst/>
              </a:prstGeom>
              <a:blipFill>
                <a:blip r:embed="rId2"/>
                <a:stretch>
                  <a:fillRect l="-2878" t="-10000" r="-71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98B426-4684-FAE5-B4D2-289F17B9C6CB}"/>
                  </a:ext>
                </a:extLst>
              </p:cNvPr>
              <p:cNvSpPr txBox="1"/>
              <p:nvPr/>
            </p:nvSpPr>
            <p:spPr>
              <a:xfrm rot="19641244">
                <a:off x="7783188" y="1140774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52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98B426-4684-FAE5-B4D2-289F17B9C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1244">
                <a:off x="7783188" y="1140774"/>
                <a:ext cx="2351214" cy="369332"/>
              </a:xfrm>
              <a:prstGeom prst="rect">
                <a:avLst/>
              </a:prstGeom>
              <a:blipFill>
                <a:blip r:embed="rId3"/>
                <a:stretch>
                  <a:fillRect l="-2890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A4A8D2-EDE5-8AF8-D453-5943AF6EB8D1}"/>
                  </a:ext>
                </a:extLst>
              </p:cNvPr>
              <p:cNvSpPr txBox="1"/>
              <p:nvPr/>
            </p:nvSpPr>
            <p:spPr>
              <a:xfrm rot="19651373">
                <a:off x="9475962" y="1557418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-13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17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A4A8D2-EDE5-8AF8-D453-5943AF6E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51373">
                <a:off x="9475962" y="1557418"/>
                <a:ext cx="2351214" cy="369332"/>
              </a:xfrm>
              <a:prstGeom prst="rect">
                <a:avLst/>
              </a:prstGeom>
              <a:blipFill>
                <a:blip r:embed="rId4"/>
                <a:stretch>
                  <a:fillRect l="-289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237E5B-1AC7-CF33-1D2A-7082E2DD487E}"/>
                  </a:ext>
                </a:extLst>
              </p:cNvPr>
              <p:cNvSpPr txBox="1"/>
              <p:nvPr/>
            </p:nvSpPr>
            <p:spPr>
              <a:xfrm>
                <a:off x="5518078" y="6379051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(WS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-2.5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237E5B-1AC7-CF33-1D2A-7082E2DD4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078" y="6379051"/>
                <a:ext cx="2351214" cy="369332"/>
              </a:xfrm>
              <a:prstGeom prst="rect">
                <a:avLst/>
              </a:prstGeom>
              <a:blipFill>
                <a:blip r:embed="rId5"/>
                <a:stretch>
                  <a:fillRect l="-215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41BF9D-4A46-DB5F-F883-C8331484434E}"/>
                  </a:ext>
                </a:extLst>
              </p:cNvPr>
              <p:cNvSpPr txBox="1"/>
              <p:nvPr/>
            </p:nvSpPr>
            <p:spPr>
              <a:xfrm>
                <a:off x="439753" y="2780896"/>
                <a:ext cx="261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4.1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6.5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41BF9D-4A46-DB5F-F883-C8331484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3" y="2780896"/>
                <a:ext cx="2619824" cy="369332"/>
              </a:xfrm>
              <a:prstGeom prst="rect">
                <a:avLst/>
              </a:prstGeom>
              <a:blipFill>
                <a:blip r:embed="rId6"/>
                <a:stretch>
                  <a:fillRect l="-1932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5B5BF0-C43E-4450-6CDF-32D3C0C8CCEC}"/>
                  </a:ext>
                </a:extLst>
              </p:cNvPr>
              <p:cNvSpPr txBox="1"/>
              <p:nvPr/>
            </p:nvSpPr>
            <p:spPr>
              <a:xfrm>
                <a:off x="623146" y="4136321"/>
                <a:ext cx="2619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-19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5B5BF0-C43E-4450-6CDF-32D3C0C8C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6" y="4136321"/>
                <a:ext cx="2619825" cy="369332"/>
              </a:xfrm>
              <a:prstGeom prst="rect">
                <a:avLst/>
              </a:prstGeom>
              <a:blipFill>
                <a:blip r:embed="rId7"/>
                <a:stretch>
                  <a:fillRect l="-1442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DAB495-085F-F162-71ED-AD639EF156C3}"/>
                  </a:ext>
                </a:extLst>
              </p:cNvPr>
              <p:cNvSpPr txBox="1"/>
              <p:nvPr/>
            </p:nvSpPr>
            <p:spPr>
              <a:xfrm rot="19585496">
                <a:off x="3280367" y="3759054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-26</a:t>
                </a:r>
                <a:r>
                  <a:rPr lang="en-US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DAB495-085F-F162-71ED-AD639EF1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5496">
                <a:off x="3280367" y="3759054"/>
                <a:ext cx="2351214" cy="369332"/>
              </a:xfrm>
              <a:prstGeom prst="rect">
                <a:avLst/>
              </a:prstGeom>
              <a:blipFill>
                <a:blip r:embed="rId8"/>
                <a:stretch>
                  <a:fillRect l="-2907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0F4D5C-F15B-D6F3-4BF3-B6DB3555E3A7}"/>
                  </a:ext>
                </a:extLst>
              </p:cNvPr>
              <p:cNvSpPr txBox="1"/>
              <p:nvPr/>
            </p:nvSpPr>
            <p:spPr>
              <a:xfrm rot="19575219">
                <a:off x="5218584" y="4032779"/>
                <a:ext cx="2351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0F4D5C-F15B-D6F3-4BF3-B6DB3555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5219">
                <a:off x="5218584" y="4032779"/>
                <a:ext cx="2351214" cy="369332"/>
              </a:xfrm>
              <a:prstGeom prst="rect">
                <a:avLst/>
              </a:prstGeom>
              <a:blipFill>
                <a:blip r:embed="rId9"/>
                <a:stretch>
                  <a:fillRect l="-292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E5601C9-74C6-0364-4C2A-DF39921C3F82}"/>
              </a:ext>
            </a:extLst>
          </p:cNvPr>
          <p:cNvSpPr txBox="1"/>
          <p:nvPr/>
        </p:nvSpPr>
        <p:spPr>
          <a:xfrm>
            <a:off x="323673" y="242887"/>
            <a:ext cx="4428207" cy="584775"/>
          </a:xfrm>
          <a:prstGeom prst="rect">
            <a:avLst/>
          </a:prstGeom>
          <a:solidFill>
            <a:srgbClr val="7EE3E2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Mean salinity budget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A7CAA9-B219-7465-8DB8-E669EC9FF0E9}"/>
              </a:ext>
            </a:extLst>
          </p:cNvPr>
          <p:cNvSpPr txBox="1"/>
          <p:nvPr/>
        </p:nvSpPr>
        <p:spPr>
          <a:xfrm>
            <a:off x="339457" y="985911"/>
            <a:ext cx="2250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(</a:t>
            </a:r>
            <a:r>
              <a:rPr lang="en-US" sz="3200" b="1" dirty="0" err="1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psu.m</a:t>
            </a:r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/yr)</a:t>
            </a:r>
            <a:endParaRPr lang="en-US" sz="32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BC36BCF-AC6A-48A1-B1C1-0436F0A84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715717">
            <a:off x="8367609" y="2972402"/>
            <a:ext cx="2686823" cy="2493747"/>
          </a:xfrm>
          <a:prstGeom prst="rect">
            <a:avLst/>
          </a:prstGeom>
          <a:scene3d>
            <a:camera prst="perspectiveContrastingRightFacing" fov="0">
              <a:rot lat="1781393" lon="18540000" rev="20772641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5235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C1318-EC86-9593-9A72-B33F9F6E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FC76F909-3170-B05E-770C-9A0361A1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29" y="0"/>
            <a:ext cx="65971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19091-7AF4-4F74-BAC1-CF2D8EB2B17F}"/>
              </a:ext>
            </a:extLst>
          </p:cNvPr>
          <p:cNvSpPr txBox="1"/>
          <p:nvPr/>
        </p:nvSpPr>
        <p:spPr>
          <a:xfrm>
            <a:off x="781232" y="1674939"/>
            <a:ext cx="290059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Horizontal salt transport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598E5-3110-7921-EDC2-84AD5AD713D1}"/>
              </a:ext>
            </a:extLst>
          </p:cNvPr>
          <p:cNvSpPr txBox="1"/>
          <p:nvPr/>
        </p:nvSpPr>
        <p:spPr>
          <a:xfrm>
            <a:off x="781232" y="3210716"/>
            <a:ext cx="25244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EE13-AA39-20D3-C5BB-32F1B9F2007B}"/>
              </a:ext>
            </a:extLst>
          </p:cNvPr>
          <p:cNvSpPr txBox="1"/>
          <p:nvPr/>
        </p:nvSpPr>
        <p:spPr>
          <a:xfrm>
            <a:off x="781231" y="4922248"/>
            <a:ext cx="26939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Ageostrophic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2863D-9F5C-40D4-CFF3-7BDBF5672AEA}"/>
              </a:ext>
            </a:extLst>
          </p:cNvPr>
          <p:cNvSpPr txBox="1"/>
          <p:nvPr/>
        </p:nvSpPr>
        <p:spPr>
          <a:xfrm>
            <a:off x="781231" y="166701"/>
            <a:ext cx="290059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Salinity budget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89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A634F5FD-AC1F-A1F6-D3F2-FD9B2D457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551B21A-5FB7-98EB-7583-ED1C5333AFB6}"/>
              </a:ext>
            </a:extLst>
          </p:cNvPr>
          <p:cNvSpPr txBox="1"/>
          <p:nvPr/>
        </p:nvSpPr>
        <p:spPr>
          <a:xfrm>
            <a:off x="304799" y="224089"/>
            <a:ext cx="11665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  <a:cs typeface="Cordia New" panose="020B0304020202020204" pitchFamily="34" charset="-34"/>
              </a:rPr>
              <a:t>2014-2018 mean</a:t>
            </a:r>
            <a:endParaRPr lang="en-US" sz="2800" dirty="0">
              <a:latin typeface="Helvetica" pitchFamily="2" charset="0"/>
            </a:endParaRPr>
          </a:p>
          <a:p>
            <a:pPr algn="ctr"/>
            <a:endParaRPr lang="en-US" sz="3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53E9C28-71CE-61E6-E977-00A584FAB5F5}"/>
              </a:ext>
            </a:extLst>
          </p:cNvPr>
          <p:cNvCxnSpPr>
            <a:cxnSpLocks/>
          </p:cNvCxnSpPr>
          <p:nvPr/>
        </p:nvCxnSpPr>
        <p:spPr>
          <a:xfrm>
            <a:off x="2489017" y="4838757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E793C5-CA64-0049-C3A4-2F50CE3AA0E5}"/>
              </a:ext>
            </a:extLst>
          </p:cNvPr>
          <p:cNvCxnSpPr/>
          <p:nvPr/>
        </p:nvCxnSpPr>
        <p:spPr>
          <a:xfrm>
            <a:off x="2489017" y="2453475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1FFEC8-1728-8509-1E5E-A55DC9CC6DC8}"/>
              </a:ext>
            </a:extLst>
          </p:cNvPr>
          <p:cNvCxnSpPr/>
          <p:nvPr/>
        </p:nvCxnSpPr>
        <p:spPr>
          <a:xfrm>
            <a:off x="10824633" y="2251244"/>
            <a:ext cx="0" cy="2395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D3354AB-F93A-5063-CF7C-3C82DA4B69B8}"/>
              </a:ext>
            </a:extLst>
          </p:cNvPr>
          <p:cNvSpPr/>
          <p:nvPr/>
        </p:nvSpPr>
        <p:spPr>
          <a:xfrm rot="5400000" flipH="1">
            <a:off x="6094816" y="5399411"/>
            <a:ext cx="985602" cy="511204"/>
          </a:xfrm>
          <a:prstGeom prst="rightArrow">
            <a:avLst/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043F685-2D5D-5F8F-648F-CD69E9A33DFE}"/>
              </a:ext>
            </a:extLst>
          </p:cNvPr>
          <p:cNvSpPr/>
          <p:nvPr/>
        </p:nvSpPr>
        <p:spPr>
          <a:xfrm>
            <a:off x="1432256" y="3193841"/>
            <a:ext cx="996161" cy="376842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DBEC06-7AC6-25AE-F40B-8A80B9C62DAB}"/>
              </a:ext>
            </a:extLst>
          </p:cNvPr>
          <p:cNvCxnSpPr>
            <a:cxnSpLocks/>
          </p:cNvCxnSpPr>
          <p:nvPr/>
        </p:nvCxnSpPr>
        <p:spPr>
          <a:xfrm>
            <a:off x="1432256" y="2982652"/>
            <a:ext cx="986943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AFA52A-20D9-A6A9-DB09-20EE345529AB}"/>
              </a:ext>
            </a:extLst>
          </p:cNvPr>
          <p:cNvCxnSpPr>
            <a:cxnSpLocks/>
          </p:cNvCxnSpPr>
          <p:nvPr/>
        </p:nvCxnSpPr>
        <p:spPr>
          <a:xfrm>
            <a:off x="1432256" y="3823569"/>
            <a:ext cx="99616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790132-5956-7173-BBE0-BE872EE3B3D2}"/>
              </a:ext>
            </a:extLst>
          </p:cNvPr>
          <p:cNvCxnSpPr>
            <a:cxnSpLocks/>
          </p:cNvCxnSpPr>
          <p:nvPr/>
        </p:nvCxnSpPr>
        <p:spPr>
          <a:xfrm flipV="1">
            <a:off x="5021038" y="3642123"/>
            <a:ext cx="1325942" cy="850827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EE9C63-9083-0554-2D3C-FE65E778E1E2}"/>
              </a:ext>
            </a:extLst>
          </p:cNvPr>
          <p:cNvCxnSpPr>
            <a:cxnSpLocks/>
          </p:cNvCxnSpPr>
          <p:nvPr/>
        </p:nvCxnSpPr>
        <p:spPr>
          <a:xfrm flipH="1">
            <a:off x="4047350" y="3298908"/>
            <a:ext cx="1224623" cy="843649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58E5B05-9696-FF8A-6268-36FA2A6475C0}"/>
              </a:ext>
            </a:extLst>
          </p:cNvPr>
          <p:cNvSpPr/>
          <p:nvPr/>
        </p:nvSpPr>
        <p:spPr>
          <a:xfrm rot="9011827" flipH="1">
            <a:off x="8686571" y="1390995"/>
            <a:ext cx="1035459" cy="370703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9B7276-8210-4B96-1786-D8DE9EB5B33E}"/>
              </a:ext>
            </a:extLst>
          </p:cNvPr>
          <p:cNvCxnSpPr>
            <a:cxnSpLocks/>
          </p:cNvCxnSpPr>
          <p:nvPr/>
        </p:nvCxnSpPr>
        <p:spPr>
          <a:xfrm flipV="1">
            <a:off x="9268697" y="1437438"/>
            <a:ext cx="872743" cy="51903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51AEAB-D328-FDFC-DB7C-D1540D3597E2}"/>
              </a:ext>
            </a:extLst>
          </p:cNvPr>
          <p:cNvCxnSpPr>
            <a:cxnSpLocks/>
          </p:cNvCxnSpPr>
          <p:nvPr/>
        </p:nvCxnSpPr>
        <p:spPr>
          <a:xfrm flipH="1">
            <a:off x="8111381" y="1287240"/>
            <a:ext cx="872742" cy="495993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6ADDF149-7C85-ABDE-6E49-C85DFB0B2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3610">
            <a:off x="8619710" y="2358124"/>
            <a:ext cx="2581051" cy="3404631"/>
          </a:xfrm>
          <a:prstGeom prst="rect">
            <a:avLst/>
          </a:prstGeom>
          <a:scene3d>
            <a:camera prst="orthographicFront">
              <a:rot lat="2584773" lon="19080000" rev="20729347"/>
            </a:camera>
            <a:lightRig rig="threePt" dir="t"/>
          </a:scene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79169F-F9A6-AB4B-A84F-42BD7E6CFCC2}"/>
              </a:ext>
            </a:extLst>
          </p:cNvPr>
          <p:cNvCxnSpPr>
            <a:cxnSpLocks/>
          </p:cNvCxnSpPr>
          <p:nvPr/>
        </p:nvCxnSpPr>
        <p:spPr>
          <a:xfrm>
            <a:off x="2479799" y="2463305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73B71C-40FC-CB1A-4852-E8D21C9D8F7F}"/>
              </a:ext>
            </a:extLst>
          </p:cNvPr>
          <p:cNvCxnSpPr>
            <a:cxnSpLocks/>
          </p:cNvCxnSpPr>
          <p:nvPr/>
        </p:nvCxnSpPr>
        <p:spPr>
          <a:xfrm>
            <a:off x="4336696" y="1275579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09EB42-059B-A703-B075-A48FCB5A54E3}"/>
              </a:ext>
            </a:extLst>
          </p:cNvPr>
          <p:cNvCxnSpPr>
            <a:cxnSpLocks/>
          </p:cNvCxnSpPr>
          <p:nvPr/>
        </p:nvCxnSpPr>
        <p:spPr>
          <a:xfrm flipV="1">
            <a:off x="2498236" y="1277192"/>
            <a:ext cx="1838460" cy="1176065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DB7C8E14-85FD-10A9-2FBC-08EFAA1B96DD}"/>
              </a:ext>
            </a:extLst>
          </p:cNvPr>
          <p:cNvSpPr/>
          <p:nvPr/>
        </p:nvSpPr>
        <p:spPr>
          <a:xfrm rot="5400000">
            <a:off x="6231245" y="1435818"/>
            <a:ext cx="904537" cy="42175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146F8D-527A-23F7-6608-C62C4B76E21A}"/>
              </a:ext>
            </a:extLst>
          </p:cNvPr>
          <p:cNvCxnSpPr>
            <a:cxnSpLocks/>
          </p:cNvCxnSpPr>
          <p:nvPr/>
        </p:nvCxnSpPr>
        <p:spPr>
          <a:xfrm>
            <a:off x="2851174" y="2401807"/>
            <a:ext cx="628650" cy="7143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5C78F4-8EF4-D540-83FC-E483659B9C0B}"/>
              </a:ext>
            </a:extLst>
          </p:cNvPr>
          <p:cNvCxnSpPr>
            <a:cxnSpLocks/>
          </p:cNvCxnSpPr>
          <p:nvPr/>
        </p:nvCxnSpPr>
        <p:spPr>
          <a:xfrm flipV="1">
            <a:off x="2851174" y="2111617"/>
            <a:ext cx="571500" cy="290190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824D84-F2A7-6D8F-A69E-FE4E93C7F331}"/>
              </a:ext>
            </a:extLst>
          </p:cNvPr>
          <p:cNvCxnSpPr>
            <a:cxnSpLocks/>
          </p:cNvCxnSpPr>
          <p:nvPr/>
        </p:nvCxnSpPr>
        <p:spPr>
          <a:xfrm flipV="1">
            <a:off x="2860392" y="1844524"/>
            <a:ext cx="0" cy="55629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0006C3-CFBF-5675-BDF0-D6BF8D27F7B7}"/>
              </a:ext>
            </a:extLst>
          </p:cNvPr>
          <p:cNvSpPr txBox="1"/>
          <p:nvPr/>
        </p:nvSpPr>
        <p:spPr>
          <a:xfrm rot="19585496">
            <a:off x="3257859" y="1490965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E26F3C-4BF4-E5AD-8F0B-EDEFE0F9AAAA}"/>
              </a:ext>
            </a:extLst>
          </p:cNvPr>
          <p:cNvSpPr txBox="1"/>
          <p:nvPr/>
        </p:nvSpPr>
        <p:spPr>
          <a:xfrm rot="616316">
            <a:off x="3466438" y="2402813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D08C74-766B-16B2-B4FA-4F7ACAEC823C}"/>
              </a:ext>
            </a:extLst>
          </p:cNvPr>
          <p:cNvSpPr txBox="1"/>
          <p:nvPr/>
        </p:nvSpPr>
        <p:spPr>
          <a:xfrm>
            <a:off x="2645916" y="1479415"/>
            <a:ext cx="7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04A0A1-1AD1-3666-E0A3-991ADFD59102}"/>
              </a:ext>
            </a:extLst>
          </p:cNvPr>
          <p:cNvCxnSpPr>
            <a:cxnSpLocks/>
          </p:cNvCxnSpPr>
          <p:nvPr/>
        </p:nvCxnSpPr>
        <p:spPr>
          <a:xfrm flipV="1">
            <a:off x="8960399" y="2265638"/>
            <a:ext cx="1864234" cy="1163393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C65F26-4F59-A9A8-3CE2-3B2ACB96BDC6}"/>
              </a:ext>
            </a:extLst>
          </p:cNvPr>
          <p:cNvCxnSpPr>
            <a:cxnSpLocks/>
          </p:cNvCxnSpPr>
          <p:nvPr/>
        </p:nvCxnSpPr>
        <p:spPr>
          <a:xfrm>
            <a:off x="10827244" y="2251244"/>
            <a:ext cx="40787" cy="2457758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DF0459-5F5D-E682-BDB9-C515B154C5CF}"/>
              </a:ext>
            </a:extLst>
          </p:cNvPr>
          <p:cNvSpPr txBox="1"/>
          <p:nvPr/>
        </p:nvSpPr>
        <p:spPr>
          <a:xfrm rot="19784253">
            <a:off x="2826623" y="4200005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rgbClr val="DDA61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B3E4E-9062-15BF-C29A-B61B6F0ADA2D}"/>
              </a:ext>
            </a:extLst>
          </p:cNvPr>
          <p:cNvSpPr txBox="1"/>
          <p:nvPr/>
        </p:nvSpPr>
        <p:spPr>
          <a:xfrm rot="19740683">
            <a:off x="3031461" y="4808992"/>
            <a:ext cx="219097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rgbClr val="DDA61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AA072-F1CC-736D-B7CE-C15F18F03B79}"/>
              </a:ext>
            </a:extLst>
          </p:cNvPr>
          <p:cNvSpPr txBox="1"/>
          <p:nvPr/>
        </p:nvSpPr>
        <p:spPr>
          <a:xfrm rot="19784253">
            <a:off x="8853629" y="616714"/>
            <a:ext cx="1322379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5AA06-9388-6F4B-06E1-557604E6D2A8}"/>
              </a:ext>
            </a:extLst>
          </p:cNvPr>
          <p:cNvSpPr txBox="1"/>
          <p:nvPr/>
        </p:nvSpPr>
        <p:spPr>
          <a:xfrm rot="19740683">
            <a:off x="9968706" y="618553"/>
            <a:ext cx="210642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BA9ECE-63BB-9441-1567-4CF3D1B70616}"/>
              </a:ext>
            </a:extLst>
          </p:cNvPr>
          <p:cNvCxnSpPr/>
          <p:nvPr/>
        </p:nvCxnSpPr>
        <p:spPr>
          <a:xfrm>
            <a:off x="8966110" y="3444021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>
            <a:extLst>
              <a:ext uri="{FF2B5EF4-FFF2-40B4-BE49-F238E27FC236}">
                <a16:creationId xmlns:a16="http://schemas.microsoft.com/office/drawing/2014/main" id="{4A859176-C5E6-DB0E-6CAB-1AE945BB2048}"/>
              </a:ext>
            </a:extLst>
          </p:cNvPr>
          <p:cNvSpPr/>
          <p:nvPr/>
        </p:nvSpPr>
        <p:spPr>
          <a:xfrm>
            <a:off x="9998434" y="2870484"/>
            <a:ext cx="704538" cy="1394086"/>
          </a:xfrm>
          <a:custGeom>
            <a:avLst/>
            <a:gdLst>
              <a:gd name="connsiteX0" fmla="*/ 584616 w 704538"/>
              <a:gd name="connsiteY0" fmla="*/ 1394086 h 1394086"/>
              <a:gd name="connsiteX1" fmla="*/ 464695 w 704538"/>
              <a:gd name="connsiteY1" fmla="*/ 1379096 h 1394086"/>
              <a:gd name="connsiteX2" fmla="*/ 374754 w 704538"/>
              <a:gd name="connsiteY2" fmla="*/ 1349115 h 1394086"/>
              <a:gd name="connsiteX3" fmla="*/ 329784 w 704538"/>
              <a:gd name="connsiteY3" fmla="*/ 1319135 h 1394086"/>
              <a:gd name="connsiteX4" fmla="*/ 284813 w 704538"/>
              <a:gd name="connsiteY4" fmla="*/ 1304145 h 1394086"/>
              <a:gd name="connsiteX5" fmla="*/ 209862 w 704538"/>
              <a:gd name="connsiteY5" fmla="*/ 1229194 h 1394086"/>
              <a:gd name="connsiteX6" fmla="*/ 149902 w 704538"/>
              <a:gd name="connsiteY6" fmla="*/ 1139253 h 1394086"/>
              <a:gd name="connsiteX7" fmla="*/ 104931 w 704538"/>
              <a:gd name="connsiteY7" fmla="*/ 1049312 h 1394086"/>
              <a:gd name="connsiteX8" fmla="*/ 74951 w 704538"/>
              <a:gd name="connsiteY8" fmla="*/ 959371 h 1394086"/>
              <a:gd name="connsiteX9" fmla="*/ 44971 w 704538"/>
              <a:gd name="connsiteY9" fmla="*/ 914400 h 1394086"/>
              <a:gd name="connsiteX10" fmla="*/ 14990 w 704538"/>
              <a:gd name="connsiteY10" fmla="*/ 824460 h 1394086"/>
              <a:gd name="connsiteX11" fmla="*/ 0 w 704538"/>
              <a:gd name="connsiteY11" fmla="*/ 734519 h 1394086"/>
              <a:gd name="connsiteX12" fmla="*/ 14990 w 704538"/>
              <a:gd name="connsiteY12" fmla="*/ 494676 h 1394086"/>
              <a:gd name="connsiteX13" fmla="*/ 44971 w 704538"/>
              <a:gd name="connsiteY13" fmla="*/ 404735 h 1394086"/>
              <a:gd name="connsiteX14" fmla="*/ 119921 w 704538"/>
              <a:gd name="connsiteY14" fmla="*/ 269823 h 1394086"/>
              <a:gd name="connsiteX15" fmla="*/ 149902 w 704538"/>
              <a:gd name="connsiteY15" fmla="*/ 239843 h 1394086"/>
              <a:gd name="connsiteX16" fmla="*/ 179882 w 704538"/>
              <a:gd name="connsiteY16" fmla="*/ 194873 h 1394086"/>
              <a:gd name="connsiteX17" fmla="*/ 239843 w 704538"/>
              <a:gd name="connsiteY17" fmla="*/ 134912 h 1394086"/>
              <a:gd name="connsiteX18" fmla="*/ 314793 w 704538"/>
              <a:gd name="connsiteY18" fmla="*/ 59961 h 1394086"/>
              <a:gd name="connsiteX19" fmla="*/ 449705 w 704538"/>
              <a:gd name="connsiteY19" fmla="*/ 14991 h 1394086"/>
              <a:gd name="connsiteX20" fmla="*/ 494675 w 704538"/>
              <a:gd name="connsiteY20" fmla="*/ 0 h 1394086"/>
              <a:gd name="connsiteX21" fmla="*/ 704538 w 704538"/>
              <a:gd name="connsiteY21" fmla="*/ 14991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4538" h="1394086">
                <a:moveTo>
                  <a:pt x="584616" y="1394086"/>
                </a:moveTo>
                <a:cubicBezTo>
                  <a:pt x="544642" y="1389089"/>
                  <a:pt x="504085" y="1387537"/>
                  <a:pt x="464695" y="1379096"/>
                </a:cubicBezTo>
                <a:cubicBezTo>
                  <a:pt x="433794" y="1372474"/>
                  <a:pt x="374754" y="1349115"/>
                  <a:pt x="374754" y="1349115"/>
                </a:cubicBezTo>
                <a:cubicBezTo>
                  <a:pt x="359764" y="1339122"/>
                  <a:pt x="345898" y="1327192"/>
                  <a:pt x="329784" y="1319135"/>
                </a:cubicBezTo>
                <a:cubicBezTo>
                  <a:pt x="315651" y="1312069"/>
                  <a:pt x="297454" y="1313626"/>
                  <a:pt x="284813" y="1304145"/>
                </a:cubicBezTo>
                <a:cubicBezTo>
                  <a:pt x="256547" y="1282946"/>
                  <a:pt x="229461" y="1258592"/>
                  <a:pt x="209862" y="1229194"/>
                </a:cubicBezTo>
                <a:lnTo>
                  <a:pt x="149902" y="1139253"/>
                </a:lnTo>
                <a:cubicBezTo>
                  <a:pt x="95235" y="975247"/>
                  <a:pt x="182420" y="1223661"/>
                  <a:pt x="104931" y="1049312"/>
                </a:cubicBezTo>
                <a:cubicBezTo>
                  <a:pt x="92096" y="1020434"/>
                  <a:pt x="92480" y="985666"/>
                  <a:pt x="74951" y="959371"/>
                </a:cubicBezTo>
                <a:cubicBezTo>
                  <a:pt x="64958" y="944381"/>
                  <a:pt x="52288" y="930863"/>
                  <a:pt x="44971" y="914400"/>
                </a:cubicBezTo>
                <a:cubicBezTo>
                  <a:pt x="32136" y="885522"/>
                  <a:pt x="14990" y="824460"/>
                  <a:pt x="14990" y="824460"/>
                </a:cubicBezTo>
                <a:cubicBezTo>
                  <a:pt x="9993" y="794480"/>
                  <a:pt x="0" y="764913"/>
                  <a:pt x="0" y="734519"/>
                </a:cubicBezTo>
                <a:cubicBezTo>
                  <a:pt x="0" y="654415"/>
                  <a:pt x="4167" y="574045"/>
                  <a:pt x="14990" y="494676"/>
                </a:cubicBezTo>
                <a:cubicBezTo>
                  <a:pt x="19260" y="463364"/>
                  <a:pt x="34977" y="434715"/>
                  <a:pt x="44971" y="404735"/>
                </a:cubicBezTo>
                <a:cubicBezTo>
                  <a:pt x="63821" y="348186"/>
                  <a:pt x="68376" y="321366"/>
                  <a:pt x="119921" y="269823"/>
                </a:cubicBezTo>
                <a:cubicBezTo>
                  <a:pt x="129915" y="259830"/>
                  <a:pt x="141073" y="250879"/>
                  <a:pt x="149902" y="239843"/>
                </a:cubicBezTo>
                <a:cubicBezTo>
                  <a:pt x="161156" y="225775"/>
                  <a:pt x="168158" y="208552"/>
                  <a:pt x="179882" y="194873"/>
                </a:cubicBezTo>
                <a:cubicBezTo>
                  <a:pt x="198277" y="173412"/>
                  <a:pt x="224164" y="158431"/>
                  <a:pt x="239843" y="134912"/>
                </a:cubicBezTo>
                <a:cubicBezTo>
                  <a:pt x="267193" y="93886"/>
                  <a:pt x="267456" y="81000"/>
                  <a:pt x="314793" y="59961"/>
                </a:cubicBezTo>
                <a:cubicBezTo>
                  <a:pt x="314803" y="59957"/>
                  <a:pt x="427215" y="22488"/>
                  <a:pt x="449705" y="14991"/>
                </a:cubicBezTo>
                <a:lnTo>
                  <a:pt x="494675" y="0"/>
                </a:lnTo>
                <a:cubicBezTo>
                  <a:pt x="644346" y="18710"/>
                  <a:pt x="574312" y="14991"/>
                  <a:pt x="704538" y="14991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C4FF2BD-2D60-9D02-BEAB-8005CA8F39EC}"/>
              </a:ext>
            </a:extLst>
          </p:cNvPr>
          <p:cNvSpPr/>
          <p:nvPr/>
        </p:nvSpPr>
        <p:spPr>
          <a:xfrm>
            <a:off x="9278905" y="3320189"/>
            <a:ext cx="644577" cy="1634610"/>
          </a:xfrm>
          <a:custGeom>
            <a:avLst/>
            <a:gdLst>
              <a:gd name="connsiteX0" fmla="*/ 194872 w 644577"/>
              <a:gd name="connsiteY0" fmla="*/ 1618938 h 1634610"/>
              <a:gd name="connsiteX1" fmla="*/ 299803 w 644577"/>
              <a:gd name="connsiteY1" fmla="*/ 1633928 h 1634610"/>
              <a:gd name="connsiteX2" fmla="*/ 329784 w 644577"/>
              <a:gd name="connsiteY2" fmla="*/ 1603948 h 1634610"/>
              <a:gd name="connsiteX3" fmla="*/ 374754 w 644577"/>
              <a:gd name="connsiteY3" fmla="*/ 1588958 h 1634610"/>
              <a:gd name="connsiteX4" fmla="*/ 449705 w 644577"/>
              <a:gd name="connsiteY4" fmla="*/ 1528997 h 1634610"/>
              <a:gd name="connsiteX5" fmla="*/ 494676 w 644577"/>
              <a:gd name="connsiteY5" fmla="*/ 1484027 h 1634610"/>
              <a:gd name="connsiteX6" fmla="*/ 524656 w 644577"/>
              <a:gd name="connsiteY6" fmla="*/ 1394086 h 1634610"/>
              <a:gd name="connsiteX7" fmla="*/ 584617 w 644577"/>
              <a:gd name="connsiteY7" fmla="*/ 1259174 h 1634610"/>
              <a:gd name="connsiteX8" fmla="*/ 599607 w 644577"/>
              <a:gd name="connsiteY8" fmla="*/ 1214204 h 1634610"/>
              <a:gd name="connsiteX9" fmla="*/ 614597 w 644577"/>
              <a:gd name="connsiteY9" fmla="*/ 1169233 h 1634610"/>
              <a:gd name="connsiteX10" fmla="*/ 644577 w 644577"/>
              <a:gd name="connsiteY10" fmla="*/ 914400 h 1634610"/>
              <a:gd name="connsiteX11" fmla="*/ 614597 w 644577"/>
              <a:gd name="connsiteY11" fmla="*/ 599607 h 1634610"/>
              <a:gd name="connsiteX12" fmla="*/ 599607 w 644577"/>
              <a:gd name="connsiteY12" fmla="*/ 449705 h 1634610"/>
              <a:gd name="connsiteX13" fmla="*/ 539646 w 644577"/>
              <a:gd name="connsiteY13" fmla="*/ 239843 h 1634610"/>
              <a:gd name="connsiteX14" fmla="*/ 509666 w 644577"/>
              <a:gd name="connsiteY14" fmla="*/ 194873 h 1634610"/>
              <a:gd name="connsiteX15" fmla="*/ 464695 w 644577"/>
              <a:gd name="connsiteY15" fmla="*/ 104932 h 1634610"/>
              <a:gd name="connsiteX16" fmla="*/ 434715 w 644577"/>
              <a:gd name="connsiteY16" fmla="*/ 74951 h 1634610"/>
              <a:gd name="connsiteX17" fmla="*/ 359764 w 644577"/>
              <a:gd name="connsiteY17" fmla="*/ 0 h 1634610"/>
              <a:gd name="connsiteX18" fmla="*/ 194872 w 644577"/>
              <a:gd name="connsiteY18" fmla="*/ 14991 h 1634610"/>
              <a:gd name="connsiteX19" fmla="*/ 149902 w 644577"/>
              <a:gd name="connsiteY19" fmla="*/ 29981 h 1634610"/>
              <a:gd name="connsiteX20" fmla="*/ 119922 w 644577"/>
              <a:gd name="connsiteY20" fmla="*/ 74951 h 1634610"/>
              <a:gd name="connsiteX21" fmla="*/ 44971 w 644577"/>
              <a:gd name="connsiteY21" fmla="*/ 134912 h 1634610"/>
              <a:gd name="connsiteX22" fmla="*/ 0 w 644577"/>
              <a:gd name="connsiteY22" fmla="*/ 179882 h 163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577" h="1634610">
                <a:moveTo>
                  <a:pt x="194872" y="1618938"/>
                </a:moveTo>
                <a:cubicBezTo>
                  <a:pt x="229849" y="1623935"/>
                  <a:pt x="264687" y="1637830"/>
                  <a:pt x="299803" y="1633928"/>
                </a:cubicBezTo>
                <a:cubicBezTo>
                  <a:pt x="313850" y="1632367"/>
                  <a:pt x="317665" y="1611219"/>
                  <a:pt x="329784" y="1603948"/>
                </a:cubicBezTo>
                <a:cubicBezTo>
                  <a:pt x="343333" y="1595819"/>
                  <a:pt x="359764" y="1593955"/>
                  <a:pt x="374754" y="1588958"/>
                </a:cubicBezTo>
                <a:cubicBezTo>
                  <a:pt x="461973" y="1501739"/>
                  <a:pt x="336252" y="1623540"/>
                  <a:pt x="449705" y="1528997"/>
                </a:cubicBezTo>
                <a:cubicBezTo>
                  <a:pt x="465991" y="1515426"/>
                  <a:pt x="479686" y="1499017"/>
                  <a:pt x="494676" y="1484027"/>
                </a:cubicBezTo>
                <a:cubicBezTo>
                  <a:pt x="504669" y="1454047"/>
                  <a:pt x="507127" y="1420381"/>
                  <a:pt x="524656" y="1394086"/>
                </a:cubicBezTo>
                <a:cubicBezTo>
                  <a:pt x="572165" y="1322821"/>
                  <a:pt x="548939" y="1366206"/>
                  <a:pt x="584617" y="1259174"/>
                </a:cubicBezTo>
                <a:lnTo>
                  <a:pt x="599607" y="1214204"/>
                </a:lnTo>
                <a:lnTo>
                  <a:pt x="614597" y="1169233"/>
                </a:lnTo>
                <a:cubicBezTo>
                  <a:pt x="617893" y="1142868"/>
                  <a:pt x="644577" y="933840"/>
                  <a:pt x="644577" y="914400"/>
                </a:cubicBezTo>
                <a:cubicBezTo>
                  <a:pt x="644577" y="660181"/>
                  <a:pt x="635053" y="763255"/>
                  <a:pt x="614597" y="599607"/>
                </a:cubicBezTo>
                <a:cubicBezTo>
                  <a:pt x="608368" y="549778"/>
                  <a:pt x="607863" y="499238"/>
                  <a:pt x="599607" y="449705"/>
                </a:cubicBezTo>
                <a:cubicBezTo>
                  <a:pt x="597386" y="436382"/>
                  <a:pt x="555486" y="263603"/>
                  <a:pt x="539646" y="239843"/>
                </a:cubicBezTo>
                <a:lnTo>
                  <a:pt x="509666" y="194873"/>
                </a:lnTo>
                <a:cubicBezTo>
                  <a:pt x="493833" y="147372"/>
                  <a:pt x="497907" y="146447"/>
                  <a:pt x="464695" y="104932"/>
                </a:cubicBezTo>
                <a:cubicBezTo>
                  <a:pt x="455866" y="93896"/>
                  <a:pt x="443544" y="85987"/>
                  <a:pt x="434715" y="74951"/>
                </a:cubicBezTo>
                <a:cubicBezTo>
                  <a:pt x="377611" y="3570"/>
                  <a:pt x="436856" y="51395"/>
                  <a:pt x="359764" y="0"/>
                </a:cubicBezTo>
                <a:cubicBezTo>
                  <a:pt x="304800" y="4997"/>
                  <a:pt x="249508" y="7186"/>
                  <a:pt x="194872" y="14991"/>
                </a:cubicBezTo>
                <a:cubicBezTo>
                  <a:pt x="179230" y="17226"/>
                  <a:pt x="162240" y="20110"/>
                  <a:pt x="149902" y="29981"/>
                </a:cubicBezTo>
                <a:cubicBezTo>
                  <a:pt x="135834" y="41235"/>
                  <a:pt x="131176" y="60883"/>
                  <a:pt x="119922" y="74951"/>
                </a:cubicBezTo>
                <a:cubicBezTo>
                  <a:pt x="87750" y="115166"/>
                  <a:pt x="88255" y="100285"/>
                  <a:pt x="44971" y="134912"/>
                </a:cubicBezTo>
                <a:cubicBezTo>
                  <a:pt x="44965" y="134917"/>
                  <a:pt x="7498" y="172384"/>
                  <a:pt x="0" y="179882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0DDD25-CBC5-8425-914D-C3A4B6F727AB}"/>
              </a:ext>
            </a:extLst>
          </p:cNvPr>
          <p:cNvCxnSpPr>
            <a:cxnSpLocks/>
          </p:cNvCxnSpPr>
          <p:nvPr/>
        </p:nvCxnSpPr>
        <p:spPr>
          <a:xfrm flipV="1">
            <a:off x="8968893" y="4697511"/>
            <a:ext cx="1899138" cy="1145512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CB4729F-213F-7210-A09B-1BD7E82D85A2}"/>
              </a:ext>
            </a:extLst>
          </p:cNvPr>
          <p:cNvSpPr txBox="1"/>
          <p:nvPr/>
        </p:nvSpPr>
        <p:spPr>
          <a:xfrm>
            <a:off x="102785" y="2696195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ageo</a:t>
            </a:r>
            <a:r>
              <a:rPr lang="en-US" sz="2800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42BB71-483D-75D4-4F9D-4EA0FAE878DE}"/>
              </a:ext>
            </a:extLst>
          </p:cNvPr>
          <p:cNvSpPr txBox="1"/>
          <p:nvPr/>
        </p:nvSpPr>
        <p:spPr>
          <a:xfrm rot="21556430">
            <a:off x="142627" y="3567792"/>
            <a:ext cx="127038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geostr</a:t>
            </a:r>
            <a:r>
              <a:rPr lang="en-US" sz="2800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8294F2-2194-3629-EC0A-076C2EB24FFF}"/>
              </a:ext>
            </a:extLst>
          </p:cNvPr>
          <p:cNvSpPr txBox="1"/>
          <p:nvPr/>
        </p:nvSpPr>
        <p:spPr>
          <a:xfrm>
            <a:off x="6009400" y="671030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surf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DDAC8C-9AB7-2086-D85B-AFA9716B55AE}"/>
              </a:ext>
            </a:extLst>
          </p:cNvPr>
          <p:cNvSpPr txBox="1"/>
          <p:nvPr/>
        </p:nvSpPr>
        <p:spPr>
          <a:xfrm>
            <a:off x="5633375" y="6207280"/>
            <a:ext cx="187365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upwelling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EDF0B50A-443E-60E9-976F-B8ABABF870B2}"/>
              </a:ext>
            </a:extLst>
          </p:cNvPr>
          <p:cNvSpPr/>
          <p:nvPr/>
        </p:nvSpPr>
        <p:spPr>
          <a:xfrm rot="8796379" flipH="1">
            <a:off x="4774686" y="3659589"/>
            <a:ext cx="865711" cy="416801"/>
          </a:xfrm>
          <a:prstGeom prst="rightArrow">
            <a:avLst>
              <a:gd name="adj1" fmla="val 37607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BB44A-92E1-6C8F-C8AC-1E4C20EA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85AF8FC2-FF4A-FB99-55A5-F872046D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970"/>
          </a:xfrm>
          <a:prstGeom prst="rect">
            <a:avLst/>
          </a:prstGeom>
        </p:spPr>
      </p:pic>
      <p:pic>
        <p:nvPicPr>
          <p:cNvPr id="12" name="Picture 11" descr="A document with text and a black text&#10;&#10;AI-generated content may be incorrect.">
            <a:extLst>
              <a:ext uri="{FF2B5EF4-FFF2-40B4-BE49-F238E27FC236}">
                <a16:creationId xmlns:a16="http://schemas.microsoft.com/office/drawing/2014/main" id="{23327D5F-4F3B-F3E9-3F64-D7A97DD22E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74"/>
          <a:stretch/>
        </p:blipFill>
        <p:spPr>
          <a:xfrm>
            <a:off x="845127" y="319254"/>
            <a:ext cx="10501746" cy="62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4403705B-098F-7170-81FF-1E06BC7A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FC49EC-9FF9-C52C-7651-BF85C9F11658}"/>
              </a:ext>
            </a:extLst>
          </p:cNvPr>
          <p:cNvSpPr txBox="1"/>
          <p:nvPr/>
        </p:nvSpPr>
        <p:spPr>
          <a:xfrm>
            <a:off x="304799" y="224089"/>
            <a:ext cx="11665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  <a:cs typeface="Cordia New" panose="020B0304020202020204" pitchFamily="34" charset="-34"/>
              </a:rPr>
              <a:t>2015/16 El Niño: onset</a:t>
            </a:r>
            <a:endParaRPr lang="en-US" sz="2800" dirty="0">
              <a:latin typeface="Helvetica" pitchFamily="2" charset="0"/>
            </a:endParaRPr>
          </a:p>
          <a:p>
            <a:pPr algn="ctr"/>
            <a:endParaRPr lang="en-US" sz="3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F77ECB-D020-BDFA-388E-4205A45021DE}"/>
              </a:ext>
            </a:extLst>
          </p:cNvPr>
          <p:cNvCxnSpPr>
            <a:cxnSpLocks/>
          </p:cNvCxnSpPr>
          <p:nvPr/>
        </p:nvCxnSpPr>
        <p:spPr>
          <a:xfrm>
            <a:off x="2489017" y="4838757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5B98FD-67B0-9E82-1F47-29C2E7F1CBE2}"/>
              </a:ext>
            </a:extLst>
          </p:cNvPr>
          <p:cNvCxnSpPr/>
          <p:nvPr/>
        </p:nvCxnSpPr>
        <p:spPr>
          <a:xfrm>
            <a:off x="2489017" y="2453475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2B444F-4591-8450-5EC7-DAEA035BE167}"/>
              </a:ext>
            </a:extLst>
          </p:cNvPr>
          <p:cNvCxnSpPr/>
          <p:nvPr/>
        </p:nvCxnSpPr>
        <p:spPr>
          <a:xfrm>
            <a:off x="10824633" y="2251244"/>
            <a:ext cx="0" cy="2395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589A87-D204-61EC-2047-A9466E85A1DF}"/>
              </a:ext>
            </a:extLst>
          </p:cNvPr>
          <p:cNvSpPr/>
          <p:nvPr/>
        </p:nvSpPr>
        <p:spPr>
          <a:xfrm rot="5400000" flipH="1">
            <a:off x="6466331" y="5588721"/>
            <a:ext cx="383187" cy="370584"/>
          </a:xfrm>
          <a:prstGeom prst="rightArrow">
            <a:avLst>
              <a:gd name="adj1" fmla="val 37460"/>
              <a:gd name="adj2" fmla="val 50000"/>
            </a:avLst>
          </a:prstGeom>
          <a:solidFill>
            <a:srgbClr val="C8888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B2E4EF-0862-6A8D-8187-815AF42A52B6}"/>
              </a:ext>
            </a:extLst>
          </p:cNvPr>
          <p:cNvSpPr/>
          <p:nvPr/>
        </p:nvSpPr>
        <p:spPr>
          <a:xfrm>
            <a:off x="1522196" y="3193841"/>
            <a:ext cx="1213658" cy="376842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A55CAC6-5E90-945E-50A5-C02C732EF3E1}"/>
              </a:ext>
            </a:extLst>
          </p:cNvPr>
          <p:cNvSpPr/>
          <p:nvPr/>
        </p:nvSpPr>
        <p:spPr>
          <a:xfrm rot="8796379" flipH="1">
            <a:off x="4774686" y="3659589"/>
            <a:ext cx="865711" cy="416801"/>
          </a:xfrm>
          <a:prstGeom prst="rightArrow">
            <a:avLst>
              <a:gd name="adj1" fmla="val 37607"/>
              <a:gd name="adj2" fmla="val 6994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D8159D-5372-F5D0-1826-50FFEE355EE1}"/>
              </a:ext>
            </a:extLst>
          </p:cNvPr>
          <p:cNvCxnSpPr>
            <a:cxnSpLocks/>
          </p:cNvCxnSpPr>
          <p:nvPr/>
        </p:nvCxnSpPr>
        <p:spPr>
          <a:xfrm>
            <a:off x="1522196" y="2982652"/>
            <a:ext cx="142813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5CBBDA-DCDD-2256-4D85-C29213919753}"/>
              </a:ext>
            </a:extLst>
          </p:cNvPr>
          <p:cNvCxnSpPr>
            <a:cxnSpLocks/>
          </p:cNvCxnSpPr>
          <p:nvPr/>
        </p:nvCxnSpPr>
        <p:spPr>
          <a:xfrm>
            <a:off x="1432256" y="3823569"/>
            <a:ext cx="99616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FDE83F-045D-AD55-26DF-45E67C2B333D}"/>
              </a:ext>
            </a:extLst>
          </p:cNvPr>
          <p:cNvCxnSpPr>
            <a:cxnSpLocks/>
          </p:cNvCxnSpPr>
          <p:nvPr/>
        </p:nvCxnSpPr>
        <p:spPr>
          <a:xfrm flipV="1">
            <a:off x="5449175" y="3910018"/>
            <a:ext cx="461317" cy="269900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7E2B7B-7C92-79BF-34A9-D4085E04215E}"/>
              </a:ext>
            </a:extLst>
          </p:cNvPr>
          <p:cNvCxnSpPr>
            <a:cxnSpLocks/>
          </p:cNvCxnSpPr>
          <p:nvPr/>
        </p:nvCxnSpPr>
        <p:spPr>
          <a:xfrm flipH="1">
            <a:off x="4943096" y="3298908"/>
            <a:ext cx="328877" cy="207452"/>
          </a:xfrm>
          <a:prstGeom prst="straightConnector1">
            <a:avLst/>
          </a:prstGeom>
          <a:ln w="38100">
            <a:solidFill>
              <a:srgbClr val="FFC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90A70C3-36FA-73AC-AFF7-C4328D5325ED}"/>
              </a:ext>
            </a:extLst>
          </p:cNvPr>
          <p:cNvSpPr/>
          <p:nvPr/>
        </p:nvSpPr>
        <p:spPr>
          <a:xfrm rot="9011827" flipH="1">
            <a:off x="8686571" y="1390995"/>
            <a:ext cx="1035459" cy="370703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71FEEB-8C26-23D0-1BFD-AC773CD69C7D}"/>
              </a:ext>
            </a:extLst>
          </p:cNvPr>
          <p:cNvCxnSpPr>
            <a:cxnSpLocks/>
          </p:cNvCxnSpPr>
          <p:nvPr/>
        </p:nvCxnSpPr>
        <p:spPr>
          <a:xfrm flipV="1">
            <a:off x="9268697" y="1734248"/>
            <a:ext cx="401790" cy="22222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933F5D-5B58-00D4-F70F-02A63B04C991}"/>
              </a:ext>
            </a:extLst>
          </p:cNvPr>
          <p:cNvCxnSpPr>
            <a:cxnSpLocks/>
          </p:cNvCxnSpPr>
          <p:nvPr/>
        </p:nvCxnSpPr>
        <p:spPr>
          <a:xfrm flipH="1">
            <a:off x="8111381" y="1576346"/>
            <a:ext cx="312884" cy="206887"/>
          </a:xfrm>
          <a:prstGeom prst="straightConnector1">
            <a:avLst/>
          </a:prstGeom>
          <a:ln w="38100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2A85FDF4-FF3F-575A-FAD2-440F5EC7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3610">
            <a:off x="8619710" y="2358124"/>
            <a:ext cx="2581051" cy="3404631"/>
          </a:xfrm>
          <a:prstGeom prst="rect">
            <a:avLst/>
          </a:prstGeom>
          <a:scene3d>
            <a:camera prst="orthographicFront">
              <a:rot lat="2584773" lon="19080000" rev="20729347"/>
            </a:camera>
            <a:lightRig rig="threePt" dir="t"/>
          </a:scene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9E4020-3B41-EA5D-D4B0-2E6E349325BE}"/>
              </a:ext>
            </a:extLst>
          </p:cNvPr>
          <p:cNvCxnSpPr>
            <a:cxnSpLocks/>
          </p:cNvCxnSpPr>
          <p:nvPr/>
        </p:nvCxnSpPr>
        <p:spPr>
          <a:xfrm>
            <a:off x="2479799" y="2463305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FC5C6-4340-3DCC-F1BE-3B59BA68A5B9}"/>
              </a:ext>
            </a:extLst>
          </p:cNvPr>
          <p:cNvCxnSpPr>
            <a:cxnSpLocks/>
          </p:cNvCxnSpPr>
          <p:nvPr/>
        </p:nvCxnSpPr>
        <p:spPr>
          <a:xfrm>
            <a:off x="4336696" y="1275579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88BB7A-7C6E-8EF5-570D-4EC48B85AF90}"/>
              </a:ext>
            </a:extLst>
          </p:cNvPr>
          <p:cNvCxnSpPr>
            <a:cxnSpLocks/>
          </p:cNvCxnSpPr>
          <p:nvPr/>
        </p:nvCxnSpPr>
        <p:spPr>
          <a:xfrm flipV="1">
            <a:off x="2498236" y="1277192"/>
            <a:ext cx="1838460" cy="1176065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949A1FE2-A43A-A6ED-D092-5EE4D9D4CBD9}"/>
              </a:ext>
            </a:extLst>
          </p:cNvPr>
          <p:cNvSpPr/>
          <p:nvPr/>
        </p:nvSpPr>
        <p:spPr>
          <a:xfrm rot="5400000">
            <a:off x="6231245" y="1435818"/>
            <a:ext cx="904537" cy="42175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5E9017-69F5-2049-11D8-0B7354D7EE03}"/>
              </a:ext>
            </a:extLst>
          </p:cNvPr>
          <p:cNvCxnSpPr>
            <a:cxnSpLocks/>
          </p:cNvCxnSpPr>
          <p:nvPr/>
        </p:nvCxnSpPr>
        <p:spPr>
          <a:xfrm>
            <a:off x="2851174" y="2401807"/>
            <a:ext cx="628650" cy="7143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C985051-8285-94FB-BEB9-4F5F4710A096}"/>
              </a:ext>
            </a:extLst>
          </p:cNvPr>
          <p:cNvCxnSpPr>
            <a:cxnSpLocks/>
          </p:cNvCxnSpPr>
          <p:nvPr/>
        </p:nvCxnSpPr>
        <p:spPr>
          <a:xfrm flipV="1">
            <a:off x="2851174" y="2111617"/>
            <a:ext cx="571500" cy="290190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922727-065A-EDBC-7C5A-8ED743D3F2C9}"/>
              </a:ext>
            </a:extLst>
          </p:cNvPr>
          <p:cNvCxnSpPr>
            <a:cxnSpLocks/>
          </p:cNvCxnSpPr>
          <p:nvPr/>
        </p:nvCxnSpPr>
        <p:spPr>
          <a:xfrm flipV="1">
            <a:off x="2860392" y="1844524"/>
            <a:ext cx="0" cy="556297"/>
          </a:xfrm>
          <a:prstGeom prst="straightConnector1">
            <a:avLst/>
          </a:prstGeom>
          <a:ln w="25400">
            <a:solidFill>
              <a:srgbClr val="FF2EED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30546B-360F-592D-516D-ED56AD3B1871}"/>
              </a:ext>
            </a:extLst>
          </p:cNvPr>
          <p:cNvSpPr txBox="1"/>
          <p:nvPr/>
        </p:nvSpPr>
        <p:spPr>
          <a:xfrm rot="19585496">
            <a:off x="3257859" y="1490965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F3525E-22B5-DDC0-8775-5CB381EB96AE}"/>
              </a:ext>
            </a:extLst>
          </p:cNvPr>
          <p:cNvSpPr txBox="1"/>
          <p:nvPr/>
        </p:nvSpPr>
        <p:spPr>
          <a:xfrm rot="616316">
            <a:off x="3466438" y="2402813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2D1506-F51B-1A3B-BBA9-750BACD16142}"/>
              </a:ext>
            </a:extLst>
          </p:cNvPr>
          <p:cNvSpPr txBox="1"/>
          <p:nvPr/>
        </p:nvSpPr>
        <p:spPr>
          <a:xfrm>
            <a:off x="2645916" y="1479415"/>
            <a:ext cx="7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E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rgbClr val="FF2E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7C6904-5C3C-BFC3-1427-DED7C1BC1071}"/>
              </a:ext>
            </a:extLst>
          </p:cNvPr>
          <p:cNvCxnSpPr>
            <a:cxnSpLocks/>
          </p:cNvCxnSpPr>
          <p:nvPr/>
        </p:nvCxnSpPr>
        <p:spPr>
          <a:xfrm flipV="1">
            <a:off x="8960399" y="2265638"/>
            <a:ext cx="1864234" cy="1163393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BEA7AC-FA20-E009-5E93-45ABEF1935EF}"/>
              </a:ext>
            </a:extLst>
          </p:cNvPr>
          <p:cNvCxnSpPr>
            <a:cxnSpLocks/>
          </p:cNvCxnSpPr>
          <p:nvPr/>
        </p:nvCxnSpPr>
        <p:spPr>
          <a:xfrm>
            <a:off x="10827244" y="2251244"/>
            <a:ext cx="40787" cy="2457758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0A9DAC-E035-5A7B-A812-C22AA158669E}"/>
              </a:ext>
            </a:extLst>
          </p:cNvPr>
          <p:cNvSpPr txBox="1"/>
          <p:nvPr/>
        </p:nvSpPr>
        <p:spPr>
          <a:xfrm rot="19784253">
            <a:off x="3926989" y="3524704"/>
            <a:ext cx="134822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1600" dirty="0">
              <a:solidFill>
                <a:srgbClr val="DDA61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A6716-9B4C-F04A-E2CC-3968F8B24330}"/>
              </a:ext>
            </a:extLst>
          </p:cNvPr>
          <p:cNvSpPr txBox="1"/>
          <p:nvPr/>
        </p:nvSpPr>
        <p:spPr>
          <a:xfrm rot="19740683">
            <a:off x="4166902" y="4356448"/>
            <a:ext cx="1472119" cy="338554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1600" dirty="0">
              <a:solidFill>
                <a:srgbClr val="DDA61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9E092-CDF4-2C0D-A380-2885FAB562D9}"/>
              </a:ext>
            </a:extLst>
          </p:cNvPr>
          <p:cNvSpPr txBox="1"/>
          <p:nvPr/>
        </p:nvSpPr>
        <p:spPr>
          <a:xfrm rot="19784253">
            <a:off x="8114244" y="1185937"/>
            <a:ext cx="1322379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A83F-8EDB-EBD5-2D65-50C2FAE9E2B3}"/>
              </a:ext>
            </a:extLst>
          </p:cNvPr>
          <p:cNvSpPr txBox="1"/>
          <p:nvPr/>
        </p:nvSpPr>
        <p:spPr>
          <a:xfrm rot="19740683">
            <a:off x="9481045" y="1207329"/>
            <a:ext cx="141530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9EE09D-C5CA-F8B1-A5E2-8DEE7BDB3DB6}"/>
              </a:ext>
            </a:extLst>
          </p:cNvPr>
          <p:cNvCxnSpPr/>
          <p:nvPr/>
        </p:nvCxnSpPr>
        <p:spPr>
          <a:xfrm>
            <a:off x="8966110" y="3444021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>
            <a:extLst>
              <a:ext uri="{FF2B5EF4-FFF2-40B4-BE49-F238E27FC236}">
                <a16:creationId xmlns:a16="http://schemas.microsoft.com/office/drawing/2014/main" id="{ACD418C0-961C-A740-63CF-17B4B0B58B74}"/>
              </a:ext>
            </a:extLst>
          </p:cNvPr>
          <p:cNvSpPr/>
          <p:nvPr/>
        </p:nvSpPr>
        <p:spPr>
          <a:xfrm>
            <a:off x="9998434" y="2870484"/>
            <a:ext cx="704538" cy="1394086"/>
          </a:xfrm>
          <a:custGeom>
            <a:avLst/>
            <a:gdLst>
              <a:gd name="connsiteX0" fmla="*/ 584616 w 704538"/>
              <a:gd name="connsiteY0" fmla="*/ 1394086 h 1394086"/>
              <a:gd name="connsiteX1" fmla="*/ 464695 w 704538"/>
              <a:gd name="connsiteY1" fmla="*/ 1379096 h 1394086"/>
              <a:gd name="connsiteX2" fmla="*/ 374754 w 704538"/>
              <a:gd name="connsiteY2" fmla="*/ 1349115 h 1394086"/>
              <a:gd name="connsiteX3" fmla="*/ 329784 w 704538"/>
              <a:gd name="connsiteY3" fmla="*/ 1319135 h 1394086"/>
              <a:gd name="connsiteX4" fmla="*/ 284813 w 704538"/>
              <a:gd name="connsiteY4" fmla="*/ 1304145 h 1394086"/>
              <a:gd name="connsiteX5" fmla="*/ 209862 w 704538"/>
              <a:gd name="connsiteY5" fmla="*/ 1229194 h 1394086"/>
              <a:gd name="connsiteX6" fmla="*/ 149902 w 704538"/>
              <a:gd name="connsiteY6" fmla="*/ 1139253 h 1394086"/>
              <a:gd name="connsiteX7" fmla="*/ 104931 w 704538"/>
              <a:gd name="connsiteY7" fmla="*/ 1049312 h 1394086"/>
              <a:gd name="connsiteX8" fmla="*/ 74951 w 704538"/>
              <a:gd name="connsiteY8" fmla="*/ 959371 h 1394086"/>
              <a:gd name="connsiteX9" fmla="*/ 44971 w 704538"/>
              <a:gd name="connsiteY9" fmla="*/ 914400 h 1394086"/>
              <a:gd name="connsiteX10" fmla="*/ 14990 w 704538"/>
              <a:gd name="connsiteY10" fmla="*/ 824460 h 1394086"/>
              <a:gd name="connsiteX11" fmla="*/ 0 w 704538"/>
              <a:gd name="connsiteY11" fmla="*/ 734519 h 1394086"/>
              <a:gd name="connsiteX12" fmla="*/ 14990 w 704538"/>
              <a:gd name="connsiteY12" fmla="*/ 494676 h 1394086"/>
              <a:gd name="connsiteX13" fmla="*/ 44971 w 704538"/>
              <a:gd name="connsiteY13" fmla="*/ 404735 h 1394086"/>
              <a:gd name="connsiteX14" fmla="*/ 119921 w 704538"/>
              <a:gd name="connsiteY14" fmla="*/ 269823 h 1394086"/>
              <a:gd name="connsiteX15" fmla="*/ 149902 w 704538"/>
              <a:gd name="connsiteY15" fmla="*/ 239843 h 1394086"/>
              <a:gd name="connsiteX16" fmla="*/ 179882 w 704538"/>
              <a:gd name="connsiteY16" fmla="*/ 194873 h 1394086"/>
              <a:gd name="connsiteX17" fmla="*/ 239843 w 704538"/>
              <a:gd name="connsiteY17" fmla="*/ 134912 h 1394086"/>
              <a:gd name="connsiteX18" fmla="*/ 314793 w 704538"/>
              <a:gd name="connsiteY18" fmla="*/ 59961 h 1394086"/>
              <a:gd name="connsiteX19" fmla="*/ 449705 w 704538"/>
              <a:gd name="connsiteY19" fmla="*/ 14991 h 1394086"/>
              <a:gd name="connsiteX20" fmla="*/ 494675 w 704538"/>
              <a:gd name="connsiteY20" fmla="*/ 0 h 1394086"/>
              <a:gd name="connsiteX21" fmla="*/ 704538 w 704538"/>
              <a:gd name="connsiteY21" fmla="*/ 14991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4538" h="1394086">
                <a:moveTo>
                  <a:pt x="584616" y="1394086"/>
                </a:moveTo>
                <a:cubicBezTo>
                  <a:pt x="544642" y="1389089"/>
                  <a:pt x="504085" y="1387537"/>
                  <a:pt x="464695" y="1379096"/>
                </a:cubicBezTo>
                <a:cubicBezTo>
                  <a:pt x="433794" y="1372474"/>
                  <a:pt x="374754" y="1349115"/>
                  <a:pt x="374754" y="1349115"/>
                </a:cubicBezTo>
                <a:cubicBezTo>
                  <a:pt x="359764" y="1339122"/>
                  <a:pt x="345898" y="1327192"/>
                  <a:pt x="329784" y="1319135"/>
                </a:cubicBezTo>
                <a:cubicBezTo>
                  <a:pt x="315651" y="1312069"/>
                  <a:pt x="297454" y="1313626"/>
                  <a:pt x="284813" y="1304145"/>
                </a:cubicBezTo>
                <a:cubicBezTo>
                  <a:pt x="256547" y="1282946"/>
                  <a:pt x="229461" y="1258592"/>
                  <a:pt x="209862" y="1229194"/>
                </a:cubicBezTo>
                <a:lnTo>
                  <a:pt x="149902" y="1139253"/>
                </a:lnTo>
                <a:cubicBezTo>
                  <a:pt x="95235" y="975247"/>
                  <a:pt x="182420" y="1223661"/>
                  <a:pt x="104931" y="1049312"/>
                </a:cubicBezTo>
                <a:cubicBezTo>
                  <a:pt x="92096" y="1020434"/>
                  <a:pt x="92480" y="985666"/>
                  <a:pt x="74951" y="959371"/>
                </a:cubicBezTo>
                <a:cubicBezTo>
                  <a:pt x="64958" y="944381"/>
                  <a:pt x="52288" y="930863"/>
                  <a:pt x="44971" y="914400"/>
                </a:cubicBezTo>
                <a:cubicBezTo>
                  <a:pt x="32136" y="885522"/>
                  <a:pt x="14990" y="824460"/>
                  <a:pt x="14990" y="824460"/>
                </a:cubicBezTo>
                <a:cubicBezTo>
                  <a:pt x="9993" y="794480"/>
                  <a:pt x="0" y="764913"/>
                  <a:pt x="0" y="734519"/>
                </a:cubicBezTo>
                <a:cubicBezTo>
                  <a:pt x="0" y="654415"/>
                  <a:pt x="4167" y="574045"/>
                  <a:pt x="14990" y="494676"/>
                </a:cubicBezTo>
                <a:cubicBezTo>
                  <a:pt x="19260" y="463364"/>
                  <a:pt x="34977" y="434715"/>
                  <a:pt x="44971" y="404735"/>
                </a:cubicBezTo>
                <a:cubicBezTo>
                  <a:pt x="63821" y="348186"/>
                  <a:pt x="68376" y="321366"/>
                  <a:pt x="119921" y="269823"/>
                </a:cubicBezTo>
                <a:cubicBezTo>
                  <a:pt x="129915" y="259830"/>
                  <a:pt x="141073" y="250879"/>
                  <a:pt x="149902" y="239843"/>
                </a:cubicBezTo>
                <a:cubicBezTo>
                  <a:pt x="161156" y="225775"/>
                  <a:pt x="168158" y="208552"/>
                  <a:pt x="179882" y="194873"/>
                </a:cubicBezTo>
                <a:cubicBezTo>
                  <a:pt x="198277" y="173412"/>
                  <a:pt x="224164" y="158431"/>
                  <a:pt x="239843" y="134912"/>
                </a:cubicBezTo>
                <a:cubicBezTo>
                  <a:pt x="267193" y="93886"/>
                  <a:pt x="267456" y="81000"/>
                  <a:pt x="314793" y="59961"/>
                </a:cubicBezTo>
                <a:cubicBezTo>
                  <a:pt x="314803" y="59957"/>
                  <a:pt x="427215" y="22488"/>
                  <a:pt x="449705" y="14991"/>
                </a:cubicBezTo>
                <a:lnTo>
                  <a:pt x="494675" y="0"/>
                </a:lnTo>
                <a:cubicBezTo>
                  <a:pt x="644346" y="18710"/>
                  <a:pt x="574312" y="14991"/>
                  <a:pt x="704538" y="14991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82EEF91A-6969-D2D8-1892-C8DD60BA6860}"/>
              </a:ext>
            </a:extLst>
          </p:cNvPr>
          <p:cNvSpPr/>
          <p:nvPr/>
        </p:nvSpPr>
        <p:spPr>
          <a:xfrm>
            <a:off x="9278905" y="3320189"/>
            <a:ext cx="644577" cy="1634610"/>
          </a:xfrm>
          <a:custGeom>
            <a:avLst/>
            <a:gdLst>
              <a:gd name="connsiteX0" fmla="*/ 194872 w 644577"/>
              <a:gd name="connsiteY0" fmla="*/ 1618938 h 1634610"/>
              <a:gd name="connsiteX1" fmla="*/ 299803 w 644577"/>
              <a:gd name="connsiteY1" fmla="*/ 1633928 h 1634610"/>
              <a:gd name="connsiteX2" fmla="*/ 329784 w 644577"/>
              <a:gd name="connsiteY2" fmla="*/ 1603948 h 1634610"/>
              <a:gd name="connsiteX3" fmla="*/ 374754 w 644577"/>
              <a:gd name="connsiteY3" fmla="*/ 1588958 h 1634610"/>
              <a:gd name="connsiteX4" fmla="*/ 449705 w 644577"/>
              <a:gd name="connsiteY4" fmla="*/ 1528997 h 1634610"/>
              <a:gd name="connsiteX5" fmla="*/ 494676 w 644577"/>
              <a:gd name="connsiteY5" fmla="*/ 1484027 h 1634610"/>
              <a:gd name="connsiteX6" fmla="*/ 524656 w 644577"/>
              <a:gd name="connsiteY6" fmla="*/ 1394086 h 1634610"/>
              <a:gd name="connsiteX7" fmla="*/ 584617 w 644577"/>
              <a:gd name="connsiteY7" fmla="*/ 1259174 h 1634610"/>
              <a:gd name="connsiteX8" fmla="*/ 599607 w 644577"/>
              <a:gd name="connsiteY8" fmla="*/ 1214204 h 1634610"/>
              <a:gd name="connsiteX9" fmla="*/ 614597 w 644577"/>
              <a:gd name="connsiteY9" fmla="*/ 1169233 h 1634610"/>
              <a:gd name="connsiteX10" fmla="*/ 644577 w 644577"/>
              <a:gd name="connsiteY10" fmla="*/ 914400 h 1634610"/>
              <a:gd name="connsiteX11" fmla="*/ 614597 w 644577"/>
              <a:gd name="connsiteY11" fmla="*/ 599607 h 1634610"/>
              <a:gd name="connsiteX12" fmla="*/ 599607 w 644577"/>
              <a:gd name="connsiteY12" fmla="*/ 449705 h 1634610"/>
              <a:gd name="connsiteX13" fmla="*/ 539646 w 644577"/>
              <a:gd name="connsiteY13" fmla="*/ 239843 h 1634610"/>
              <a:gd name="connsiteX14" fmla="*/ 509666 w 644577"/>
              <a:gd name="connsiteY14" fmla="*/ 194873 h 1634610"/>
              <a:gd name="connsiteX15" fmla="*/ 464695 w 644577"/>
              <a:gd name="connsiteY15" fmla="*/ 104932 h 1634610"/>
              <a:gd name="connsiteX16" fmla="*/ 434715 w 644577"/>
              <a:gd name="connsiteY16" fmla="*/ 74951 h 1634610"/>
              <a:gd name="connsiteX17" fmla="*/ 359764 w 644577"/>
              <a:gd name="connsiteY17" fmla="*/ 0 h 1634610"/>
              <a:gd name="connsiteX18" fmla="*/ 194872 w 644577"/>
              <a:gd name="connsiteY18" fmla="*/ 14991 h 1634610"/>
              <a:gd name="connsiteX19" fmla="*/ 149902 w 644577"/>
              <a:gd name="connsiteY19" fmla="*/ 29981 h 1634610"/>
              <a:gd name="connsiteX20" fmla="*/ 119922 w 644577"/>
              <a:gd name="connsiteY20" fmla="*/ 74951 h 1634610"/>
              <a:gd name="connsiteX21" fmla="*/ 44971 w 644577"/>
              <a:gd name="connsiteY21" fmla="*/ 134912 h 1634610"/>
              <a:gd name="connsiteX22" fmla="*/ 0 w 644577"/>
              <a:gd name="connsiteY22" fmla="*/ 179882 h 163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577" h="1634610">
                <a:moveTo>
                  <a:pt x="194872" y="1618938"/>
                </a:moveTo>
                <a:cubicBezTo>
                  <a:pt x="229849" y="1623935"/>
                  <a:pt x="264687" y="1637830"/>
                  <a:pt x="299803" y="1633928"/>
                </a:cubicBezTo>
                <a:cubicBezTo>
                  <a:pt x="313850" y="1632367"/>
                  <a:pt x="317665" y="1611219"/>
                  <a:pt x="329784" y="1603948"/>
                </a:cubicBezTo>
                <a:cubicBezTo>
                  <a:pt x="343333" y="1595819"/>
                  <a:pt x="359764" y="1593955"/>
                  <a:pt x="374754" y="1588958"/>
                </a:cubicBezTo>
                <a:cubicBezTo>
                  <a:pt x="461973" y="1501739"/>
                  <a:pt x="336252" y="1623540"/>
                  <a:pt x="449705" y="1528997"/>
                </a:cubicBezTo>
                <a:cubicBezTo>
                  <a:pt x="465991" y="1515426"/>
                  <a:pt x="479686" y="1499017"/>
                  <a:pt x="494676" y="1484027"/>
                </a:cubicBezTo>
                <a:cubicBezTo>
                  <a:pt x="504669" y="1454047"/>
                  <a:pt x="507127" y="1420381"/>
                  <a:pt x="524656" y="1394086"/>
                </a:cubicBezTo>
                <a:cubicBezTo>
                  <a:pt x="572165" y="1322821"/>
                  <a:pt x="548939" y="1366206"/>
                  <a:pt x="584617" y="1259174"/>
                </a:cubicBezTo>
                <a:lnTo>
                  <a:pt x="599607" y="1214204"/>
                </a:lnTo>
                <a:lnTo>
                  <a:pt x="614597" y="1169233"/>
                </a:lnTo>
                <a:cubicBezTo>
                  <a:pt x="617893" y="1142868"/>
                  <a:pt x="644577" y="933840"/>
                  <a:pt x="644577" y="914400"/>
                </a:cubicBezTo>
                <a:cubicBezTo>
                  <a:pt x="644577" y="660181"/>
                  <a:pt x="635053" y="763255"/>
                  <a:pt x="614597" y="599607"/>
                </a:cubicBezTo>
                <a:cubicBezTo>
                  <a:pt x="608368" y="549778"/>
                  <a:pt x="607863" y="499238"/>
                  <a:pt x="599607" y="449705"/>
                </a:cubicBezTo>
                <a:cubicBezTo>
                  <a:pt x="597386" y="436382"/>
                  <a:pt x="555486" y="263603"/>
                  <a:pt x="539646" y="239843"/>
                </a:cubicBezTo>
                <a:lnTo>
                  <a:pt x="509666" y="194873"/>
                </a:lnTo>
                <a:cubicBezTo>
                  <a:pt x="493833" y="147372"/>
                  <a:pt x="497907" y="146447"/>
                  <a:pt x="464695" y="104932"/>
                </a:cubicBezTo>
                <a:cubicBezTo>
                  <a:pt x="455866" y="93896"/>
                  <a:pt x="443544" y="85987"/>
                  <a:pt x="434715" y="74951"/>
                </a:cubicBezTo>
                <a:cubicBezTo>
                  <a:pt x="377611" y="3570"/>
                  <a:pt x="436856" y="51395"/>
                  <a:pt x="359764" y="0"/>
                </a:cubicBezTo>
                <a:cubicBezTo>
                  <a:pt x="304800" y="4997"/>
                  <a:pt x="249508" y="7186"/>
                  <a:pt x="194872" y="14991"/>
                </a:cubicBezTo>
                <a:cubicBezTo>
                  <a:pt x="179230" y="17226"/>
                  <a:pt x="162240" y="20110"/>
                  <a:pt x="149902" y="29981"/>
                </a:cubicBezTo>
                <a:cubicBezTo>
                  <a:pt x="135834" y="41235"/>
                  <a:pt x="131176" y="60883"/>
                  <a:pt x="119922" y="74951"/>
                </a:cubicBezTo>
                <a:cubicBezTo>
                  <a:pt x="87750" y="115166"/>
                  <a:pt x="88255" y="100285"/>
                  <a:pt x="44971" y="134912"/>
                </a:cubicBezTo>
                <a:cubicBezTo>
                  <a:pt x="44965" y="134917"/>
                  <a:pt x="7498" y="172384"/>
                  <a:pt x="0" y="179882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97C37B-ACB5-FA8A-843A-788ED63B6280}"/>
              </a:ext>
            </a:extLst>
          </p:cNvPr>
          <p:cNvCxnSpPr>
            <a:cxnSpLocks/>
          </p:cNvCxnSpPr>
          <p:nvPr/>
        </p:nvCxnSpPr>
        <p:spPr>
          <a:xfrm flipV="1">
            <a:off x="8968893" y="4697511"/>
            <a:ext cx="1899138" cy="1145512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83BA01C-C4CF-DBC3-46A4-E4F08FE0BEA8}"/>
              </a:ext>
            </a:extLst>
          </p:cNvPr>
          <p:cNvSpPr txBox="1"/>
          <p:nvPr/>
        </p:nvSpPr>
        <p:spPr>
          <a:xfrm>
            <a:off x="87794" y="2696195"/>
            <a:ext cx="1460817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ageo</a:t>
            </a:r>
            <a:r>
              <a:rPr lang="en-US" sz="3200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600444-CC84-2410-6B8C-E58FD1673CC3}"/>
              </a:ext>
            </a:extLst>
          </p:cNvPr>
          <p:cNvSpPr txBox="1"/>
          <p:nvPr/>
        </p:nvSpPr>
        <p:spPr>
          <a:xfrm rot="21556430">
            <a:off x="142627" y="3567792"/>
            <a:ext cx="127038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geostr</a:t>
            </a:r>
            <a:r>
              <a:rPr lang="en-US" sz="2800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70947B-15B8-D35C-EDB4-440391F5BD55}"/>
              </a:ext>
            </a:extLst>
          </p:cNvPr>
          <p:cNvSpPr txBox="1"/>
          <p:nvPr/>
        </p:nvSpPr>
        <p:spPr>
          <a:xfrm>
            <a:off x="6009400" y="671030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surf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ACD995-E04E-D04B-5FC9-7F73581A5EA3}"/>
              </a:ext>
            </a:extLst>
          </p:cNvPr>
          <p:cNvSpPr txBox="1"/>
          <p:nvPr/>
        </p:nvSpPr>
        <p:spPr>
          <a:xfrm>
            <a:off x="5716642" y="5991193"/>
            <a:ext cx="1873657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upwelling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C237B-4580-A19E-32F9-D8758950AF3E}"/>
              </a:ext>
            </a:extLst>
          </p:cNvPr>
          <p:cNvSpPr txBox="1"/>
          <p:nvPr/>
        </p:nvSpPr>
        <p:spPr>
          <a:xfrm>
            <a:off x="304799" y="868534"/>
            <a:ext cx="24055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Helvetica" pitchFamily="2" charset="0"/>
                <a:cs typeface="Cordia New" panose="020B0304020202020204" pitchFamily="34" charset="-34"/>
              </a:rPr>
              <a:t>weak zonal winds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3452E0-1528-016F-C975-33EB64696D0B}"/>
              </a:ext>
            </a:extLst>
          </p:cNvPr>
          <p:cNvCxnSpPr>
            <a:cxnSpLocks/>
          </p:cNvCxnSpPr>
          <p:nvPr/>
        </p:nvCxnSpPr>
        <p:spPr>
          <a:xfrm flipH="1">
            <a:off x="9203953" y="2580797"/>
            <a:ext cx="1424441" cy="258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6FF6CF-8DC5-A4BA-485F-2A053C57667A}"/>
              </a:ext>
            </a:extLst>
          </p:cNvPr>
          <p:cNvCxnSpPr>
            <a:cxnSpLocks/>
          </p:cNvCxnSpPr>
          <p:nvPr/>
        </p:nvCxnSpPr>
        <p:spPr>
          <a:xfrm flipH="1" flipV="1">
            <a:off x="9179840" y="3642123"/>
            <a:ext cx="1882383" cy="333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5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8CB0076F-7877-21F1-DE26-5C1DCA1A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AEBAD3-A7B1-C086-042D-CD51DA3E18EC}"/>
              </a:ext>
            </a:extLst>
          </p:cNvPr>
          <p:cNvCxnSpPr>
            <a:cxnSpLocks/>
          </p:cNvCxnSpPr>
          <p:nvPr/>
        </p:nvCxnSpPr>
        <p:spPr>
          <a:xfrm>
            <a:off x="2489017" y="4838757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11D790-50F4-1AEE-F7C0-89D57050564D}"/>
              </a:ext>
            </a:extLst>
          </p:cNvPr>
          <p:cNvCxnSpPr/>
          <p:nvPr/>
        </p:nvCxnSpPr>
        <p:spPr>
          <a:xfrm>
            <a:off x="2489017" y="2453475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B1F8EC-AF71-1CBE-9814-328092C2378E}"/>
              </a:ext>
            </a:extLst>
          </p:cNvPr>
          <p:cNvCxnSpPr/>
          <p:nvPr/>
        </p:nvCxnSpPr>
        <p:spPr>
          <a:xfrm>
            <a:off x="10824633" y="2251244"/>
            <a:ext cx="0" cy="2395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97FFFFE-24C3-4F69-BE86-580B1BF83AB5}"/>
              </a:ext>
            </a:extLst>
          </p:cNvPr>
          <p:cNvSpPr/>
          <p:nvPr/>
        </p:nvSpPr>
        <p:spPr>
          <a:xfrm>
            <a:off x="1432256" y="3193841"/>
            <a:ext cx="996161" cy="376842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1415C1-1DED-0229-E84B-33E16956BFF7}"/>
              </a:ext>
            </a:extLst>
          </p:cNvPr>
          <p:cNvCxnSpPr>
            <a:cxnSpLocks/>
          </p:cNvCxnSpPr>
          <p:nvPr/>
        </p:nvCxnSpPr>
        <p:spPr>
          <a:xfrm>
            <a:off x="1432256" y="2982652"/>
            <a:ext cx="986943" cy="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E1B22D-B838-5296-E617-8BC625DC27C1}"/>
              </a:ext>
            </a:extLst>
          </p:cNvPr>
          <p:cNvCxnSpPr>
            <a:cxnSpLocks/>
          </p:cNvCxnSpPr>
          <p:nvPr/>
        </p:nvCxnSpPr>
        <p:spPr>
          <a:xfrm>
            <a:off x="1432256" y="3823569"/>
            <a:ext cx="996161" cy="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6F57B6-65A2-8748-A0A3-85A0DCDD8D3B}"/>
              </a:ext>
            </a:extLst>
          </p:cNvPr>
          <p:cNvCxnSpPr>
            <a:cxnSpLocks/>
          </p:cNvCxnSpPr>
          <p:nvPr/>
        </p:nvCxnSpPr>
        <p:spPr>
          <a:xfrm flipV="1">
            <a:off x="5021038" y="3642123"/>
            <a:ext cx="1325942" cy="850827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2435FB-9899-C697-E042-8B42CA72624D}"/>
              </a:ext>
            </a:extLst>
          </p:cNvPr>
          <p:cNvCxnSpPr>
            <a:cxnSpLocks/>
          </p:cNvCxnSpPr>
          <p:nvPr/>
        </p:nvCxnSpPr>
        <p:spPr>
          <a:xfrm flipH="1">
            <a:off x="4047350" y="3298908"/>
            <a:ext cx="1224623" cy="843649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5A70028-2F7C-73C4-B543-08BB32E2142B}"/>
              </a:ext>
            </a:extLst>
          </p:cNvPr>
          <p:cNvSpPr/>
          <p:nvPr/>
        </p:nvSpPr>
        <p:spPr>
          <a:xfrm rot="9011827" flipH="1">
            <a:off x="8686571" y="1390995"/>
            <a:ext cx="1035459" cy="370703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F682D4-8ECA-B77B-D06F-ACA34B447B5B}"/>
              </a:ext>
            </a:extLst>
          </p:cNvPr>
          <p:cNvCxnSpPr>
            <a:cxnSpLocks/>
          </p:cNvCxnSpPr>
          <p:nvPr/>
        </p:nvCxnSpPr>
        <p:spPr>
          <a:xfrm flipV="1">
            <a:off x="9268697" y="1437438"/>
            <a:ext cx="872743" cy="519038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5BA218-7C46-9713-F820-28B3D7A6E80E}"/>
              </a:ext>
            </a:extLst>
          </p:cNvPr>
          <p:cNvCxnSpPr>
            <a:cxnSpLocks/>
          </p:cNvCxnSpPr>
          <p:nvPr/>
        </p:nvCxnSpPr>
        <p:spPr>
          <a:xfrm flipH="1">
            <a:off x="8111381" y="1287240"/>
            <a:ext cx="872742" cy="495993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8C7DA9C8-E25F-CF56-BE04-9BBC4DB2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3610">
            <a:off x="8619710" y="2358124"/>
            <a:ext cx="2581051" cy="3404631"/>
          </a:xfrm>
          <a:prstGeom prst="rect">
            <a:avLst/>
          </a:prstGeom>
          <a:scene3d>
            <a:camera prst="orthographicFront">
              <a:rot lat="2584773" lon="19080000" rev="20729347"/>
            </a:camera>
            <a:lightRig rig="threePt" dir="t"/>
          </a:scene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B55619-615F-99F5-B96B-0AC7D7A48AD8}"/>
              </a:ext>
            </a:extLst>
          </p:cNvPr>
          <p:cNvCxnSpPr>
            <a:cxnSpLocks/>
          </p:cNvCxnSpPr>
          <p:nvPr/>
        </p:nvCxnSpPr>
        <p:spPr>
          <a:xfrm>
            <a:off x="2479799" y="2463305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9BEADE-49F3-B959-E370-3611A5F4B9A6}"/>
              </a:ext>
            </a:extLst>
          </p:cNvPr>
          <p:cNvCxnSpPr>
            <a:cxnSpLocks/>
          </p:cNvCxnSpPr>
          <p:nvPr/>
        </p:nvCxnSpPr>
        <p:spPr>
          <a:xfrm>
            <a:off x="4336696" y="1275579"/>
            <a:ext cx="6473686" cy="98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62A727-68E1-3C75-A2D6-98C568FD0FB9}"/>
              </a:ext>
            </a:extLst>
          </p:cNvPr>
          <p:cNvCxnSpPr>
            <a:cxnSpLocks/>
          </p:cNvCxnSpPr>
          <p:nvPr/>
        </p:nvCxnSpPr>
        <p:spPr>
          <a:xfrm flipV="1">
            <a:off x="2498236" y="1277192"/>
            <a:ext cx="1838460" cy="1176065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5753DD-0515-0B69-385E-D650694EE695}"/>
              </a:ext>
            </a:extLst>
          </p:cNvPr>
          <p:cNvCxnSpPr>
            <a:cxnSpLocks/>
          </p:cNvCxnSpPr>
          <p:nvPr/>
        </p:nvCxnSpPr>
        <p:spPr>
          <a:xfrm>
            <a:off x="2851174" y="2401807"/>
            <a:ext cx="628650" cy="71437"/>
          </a:xfrm>
          <a:prstGeom prst="straightConnector1">
            <a:avLst/>
          </a:prstGeom>
          <a:ln w="2540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55418BE-73AD-BDE1-DD0E-CAB7519FAD10}"/>
              </a:ext>
            </a:extLst>
          </p:cNvPr>
          <p:cNvCxnSpPr>
            <a:cxnSpLocks/>
          </p:cNvCxnSpPr>
          <p:nvPr/>
        </p:nvCxnSpPr>
        <p:spPr>
          <a:xfrm flipV="1">
            <a:off x="2851174" y="2111617"/>
            <a:ext cx="571500" cy="290190"/>
          </a:xfrm>
          <a:prstGeom prst="straightConnector1">
            <a:avLst/>
          </a:prstGeom>
          <a:ln w="2540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30B19A-9DE5-044F-EE4E-F72E06254760}"/>
              </a:ext>
            </a:extLst>
          </p:cNvPr>
          <p:cNvCxnSpPr>
            <a:cxnSpLocks/>
          </p:cNvCxnSpPr>
          <p:nvPr/>
        </p:nvCxnSpPr>
        <p:spPr>
          <a:xfrm flipV="1">
            <a:off x="2860392" y="1844524"/>
            <a:ext cx="0" cy="556297"/>
          </a:xfrm>
          <a:prstGeom prst="straightConnector1">
            <a:avLst/>
          </a:prstGeom>
          <a:ln w="2540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0EC1B8-00C4-A46D-451D-82F54651935F}"/>
              </a:ext>
            </a:extLst>
          </p:cNvPr>
          <p:cNvSpPr txBox="1"/>
          <p:nvPr/>
        </p:nvSpPr>
        <p:spPr>
          <a:xfrm rot="19585496">
            <a:off x="3257859" y="1490965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17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237464-4A72-CBDA-3128-D43864B551F1}"/>
              </a:ext>
            </a:extLst>
          </p:cNvPr>
          <p:cNvSpPr txBox="1"/>
          <p:nvPr/>
        </p:nvSpPr>
        <p:spPr>
          <a:xfrm rot="616316">
            <a:off x="3466438" y="2402813"/>
            <a:ext cx="150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US" sz="17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16E620-AB0A-B033-9AA7-A48B279E6B4A}"/>
              </a:ext>
            </a:extLst>
          </p:cNvPr>
          <p:cNvSpPr txBox="1"/>
          <p:nvPr/>
        </p:nvSpPr>
        <p:spPr>
          <a:xfrm>
            <a:off x="2645916" y="1479415"/>
            <a:ext cx="7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17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666C89-C7F8-9326-A4E4-45D110CCB4BD}"/>
              </a:ext>
            </a:extLst>
          </p:cNvPr>
          <p:cNvCxnSpPr>
            <a:cxnSpLocks/>
          </p:cNvCxnSpPr>
          <p:nvPr/>
        </p:nvCxnSpPr>
        <p:spPr>
          <a:xfrm flipV="1">
            <a:off x="8960399" y="2265638"/>
            <a:ext cx="1864234" cy="1163393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B6E5A-E5B3-BFA0-F334-02931038EE54}"/>
              </a:ext>
            </a:extLst>
          </p:cNvPr>
          <p:cNvCxnSpPr>
            <a:cxnSpLocks/>
          </p:cNvCxnSpPr>
          <p:nvPr/>
        </p:nvCxnSpPr>
        <p:spPr>
          <a:xfrm>
            <a:off x="10827244" y="2251244"/>
            <a:ext cx="40787" cy="2457758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B33DB5-C260-73B2-9F21-6A16092927DB}"/>
              </a:ext>
            </a:extLst>
          </p:cNvPr>
          <p:cNvSpPr txBox="1"/>
          <p:nvPr/>
        </p:nvSpPr>
        <p:spPr>
          <a:xfrm rot="19784253">
            <a:off x="2826623" y="4200005"/>
            <a:ext cx="13482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3A6A8-AB1F-9ADA-3E40-C729C8B60504}"/>
              </a:ext>
            </a:extLst>
          </p:cNvPr>
          <p:cNvSpPr txBox="1"/>
          <p:nvPr/>
        </p:nvSpPr>
        <p:spPr>
          <a:xfrm rot="19740683">
            <a:off x="3031461" y="4808992"/>
            <a:ext cx="219097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29E39-BFA5-AD7E-DB84-C9EF8AE740C3}"/>
              </a:ext>
            </a:extLst>
          </p:cNvPr>
          <p:cNvSpPr txBox="1"/>
          <p:nvPr/>
        </p:nvSpPr>
        <p:spPr>
          <a:xfrm rot="19784253">
            <a:off x="8853629" y="616714"/>
            <a:ext cx="1322379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Ekman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ABAC2-3D16-D5F5-7E09-1E35E3F80858}"/>
              </a:ext>
            </a:extLst>
          </p:cNvPr>
          <p:cNvSpPr txBox="1"/>
          <p:nvPr/>
        </p:nvSpPr>
        <p:spPr>
          <a:xfrm rot="19740683">
            <a:off x="9968706" y="618553"/>
            <a:ext cx="210642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geostrophic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4E1ECA-C91A-4D14-A752-9D8118F3B074}"/>
              </a:ext>
            </a:extLst>
          </p:cNvPr>
          <p:cNvCxnSpPr/>
          <p:nvPr/>
        </p:nvCxnSpPr>
        <p:spPr>
          <a:xfrm>
            <a:off x="8966110" y="3444021"/>
            <a:ext cx="0" cy="2395330"/>
          </a:xfrm>
          <a:prstGeom prst="line">
            <a:avLst/>
          </a:prstGeom>
          <a:ln w="1905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>
            <a:extLst>
              <a:ext uri="{FF2B5EF4-FFF2-40B4-BE49-F238E27FC236}">
                <a16:creationId xmlns:a16="http://schemas.microsoft.com/office/drawing/2014/main" id="{0E4D7F04-A95D-6312-E09F-F096A4EF9DB3}"/>
              </a:ext>
            </a:extLst>
          </p:cNvPr>
          <p:cNvSpPr/>
          <p:nvPr/>
        </p:nvSpPr>
        <p:spPr>
          <a:xfrm>
            <a:off x="9998434" y="2870484"/>
            <a:ext cx="704538" cy="1394086"/>
          </a:xfrm>
          <a:custGeom>
            <a:avLst/>
            <a:gdLst>
              <a:gd name="connsiteX0" fmla="*/ 584616 w 704538"/>
              <a:gd name="connsiteY0" fmla="*/ 1394086 h 1394086"/>
              <a:gd name="connsiteX1" fmla="*/ 464695 w 704538"/>
              <a:gd name="connsiteY1" fmla="*/ 1379096 h 1394086"/>
              <a:gd name="connsiteX2" fmla="*/ 374754 w 704538"/>
              <a:gd name="connsiteY2" fmla="*/ 1349115 h 1394086"/>
              <a:gd name="connsiteX3" fmla="*/ 329784 w 704538"/>
              <a:gd name="connsiteY3" fmla="*/ 1319135 h 1394086"/>
              <a:gd name="connsiteX4" fmla="*/ 284813 w 704538"/>
              <a:gd name="connsiteY4" fmla="*/ 1304145 h 1394086"/>
              <a:gd name="connsiteX5" fmla="*/ 209862 w 704538"/>
              <a:gd name="connsiteY5" fmla="*/ 1229194 h 1394086"/>
              <a:gd name="connsiteX6" fmla="*/ 149902 w 704538"/>
              <a:gd name="connsiteY6" fmla="*/ 1139253 h 1394086"/>
              <a:gd name="connsiteX7" fmla="*/ 104931 w 704538"/>
              <a:gd name="connsiteY7" fmla="*/ 1049312 h 1394086"/>
              <a:gd name="connsiteX8" fmla="*/ 74951 w 704538"/>
              <a:gd name="connsiteY8" fmla="*/ 959371 h 1394086"/>
              <a:gd name="connsiteX9" fmla="*/ 44971 w 704538"/>
              <a:gd name="connsiteY9" fmla="*/ 914400 h 1394086"/>
              <a:gd name="connsiteX10" fmla="*/ 14990 w 704538"/>
              <a:gd name="connsiteY10" fmla="*/ 824460 h 1394086"/>
              <a:gd name="connsiteX11" fmla="*/ 0 w 704538"/>
              <a:gd name="connsiteY11" fmla="*/ 734519 h 1394086"/>
              <a:gd name="connsiteX12" fmla="*/ 14990 w 704538"/>
              <a:gd name="connsiteY12" fmla="*/ 494676 h 1394086"/>
              <a:gd name="connsiteX13" fmla="*/ 44971 w 704538"/>
              <a:gd name="connsiteY13" fmla="*/ 404735 h 1394086"/>
              <a:gd name="connsiteX14" fmla="*/ 119921 w 704538"/>
              <a:gd name="connsiteY14" fmla="*/ 269823 h 1394086"/>
              <a:gd name="connsiteX15" fmla="*/ 149902 w 704538"/>
              <a:gd name="connsiteY15" fmla="*/ 239843 h 1394086"/>
              <a:gd name="connsiteX16" fmla="*/ 179882 w 704538"/>
              <a:gd name="connsiteY16" fmla="*/ 194873 h 1394086"/>
              <a:gd name="connsiteX17" fmla="*/ 239843 w 704538"/>
              <a:gd name="connsiteY17" fmla="*/ 134912 h 1394086"/>
              <a:gd name="connsiteX18" fmla="*/ 314793 w 704538"/>
              <a:gd name="connsiteY18" fmla="*/ 59961 h 1394086"/>
              <a:gd name="connsiteX19" fmla="*/ 449705 w 704538"/>
              <a:gd name="connsiteY19" fmla="*/ 14991 h 1394086"/>
              <a:gd name="connsiteX20" fmla="*/ 494675 w 704538"/>
              <a:gd name="connsiteY20" fmla="*/ 0 h 1394086"/>
              <a:gd name="connsiteX21" fmla="*/ 704538 w 704538"/>
              <a:gd name="connsiteY21" fmla="*/ 14991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4538" h="1394086">
                <a:moveTo>
                  <a:pt x="584616" y="1394086"/>
                </a:moveTo>
                <a:cubicBezTo>
                  <a:pt x="544642" y="1389089"/>
                  <a:pt x="504085" y="1387537"/>
                  <a:pt x="464695" y="1379096"/>
                </a:cubicBezTo>
                <a:cubicBezTo>
                  <a:pt x="433794" y="1372474"/>
                  <a:pt x="374754" y="1349115"/>
                  <a:pt x="374754" y="1349115"/>
                </a:cubicBezTo>
                <a:cubicBezTo>
                  <a:pt x="359764" y="1339122"/>
                  <a:pt x="345898" y="1327192"/>
                  <a:pt x="329784" y="1319135"/>
                </a:cubicBezTo>
                <a:cubicBezTo>
                  <a:pt x="315651" y="1312069"/>
                  <a:pt x="297454" y="1313626"/>
                  <a:pt x="284813" y="1304145"/>
                </a:cubicBezTo>
                <a:cubicBezTo>
                  <a:pt x="256547" y="1282946"/>
                  <a:pt x="229461" y="1258592"/>
                  <a:pt x="209862" y="1229194"/>
                </a:cubicBezTo>
                <a:lnTo>
                  <a:pt x="149902" y="1139253"/>
                </a:lnTo>
                <a:cubicBezTo>
                  <a:pt x="95235" y="975247"/>
                  <a:pt x="182420" y="1223661"/>
                  <a:pt x="104931" y="1049312"/>
                </a:cubicBezTo>
                <a:cubicBezTo>
                  <a:pt x="92096" y="1020434"/>
                  <a:pt x="92480" y="985666"/>
                  <a:pt x="74951" y="959371"/>
                </a:cubicBezTo>
                <a:cubicBezTo>
                  <a:pt x="64958" y="944381"/>
                  <a:pt x="52288" y="930863"/>
                  <a:pt x="44971" y="914400"/>
                </a:cubicBezTo>
                <a:cubicBezTo>
                  <a:pt x="32136" y="885522"/>
                  <a:pt x="14990" y="824460"/>
                  <a:pt x="14990" y="824460"/>
                </a:cubicBezTo>
                <a:cubicBezTo>
                  <a:pt x="9993" y="794480"/>
                  <a:pt x="0" y="764913"/>
                  <a:pt x="0" y="734519"/>
                </a:cubicBezTo>
                <a:cubicBezTo>
                  <a:pt x="0" y="654415"/>
                  <a:pt x="4167" y="574045"/>
                  <a:pt x="14990" y="494676"/>
                </a:cubicBezTo>
                <a:cubicBezTo>
                  <a:pt x="19260" y="463364"/>
                  <a:pt x="34977" y="434715"/>
                  <a:pt x="44971" y="404735"/>
                </a:cubicBezTo>
                <a:cubicBezTo>
                  <a:pt x="63821" y="348186"/>
                  <a:pt x="68376" y="321366"/>
                  <a:pt x="119921" y="269823"/>
                </a:cubicBezTo>
                <a:cubicBezTo>
                  <a:pt x="129915" y="259830"/>
                  <a:pt x="141073" y="250879"/>
                  <a:pt x="149902" y="239843"/>
                </a:cubicBezTo>
                <a:cubicBezTo>
                  <a:pt x="161156" y="225775"/>
                  <a:pt x="168158" y="208552"/>
                  <a:pt x="179882" y="194873"/>
                </a:cubicBezTo>
                <a:cubicBezTo>
                  <a:pt x="198277" y="173412"/>
                  <a:pt x="224164" y="158431"/>
                  <a:pt x="239843" y="134912"/>
                </a:cubicBezTo>
                <a:cubicBezTo>
                  <a:pt x="267193" y="93886"/>
                  <a:pt x="267456" y="81000"/>
                  <a:pt x="314793" y="59961"/>
                </a:cubicBezTo>
                <a:cubicBezTo>
                  <a:pt x="314803" y="59957"/>
                  <a:pt x="427215" y="22488"/>
                  <a:pt x="449705" y="14991"/>
                </a:cubicBezTo>
                <a:lnTo>
                  <a:pt x="494675" y="0"/>
                </a:lnTo>
                <a:cubicBezTo>
                  <a:pt x="644346" y="18710"/>
                  <a:pt x="574312" y="14991"/>
                  <a:pt x="704538" y="14991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A13249B-B577-DB48-7E6B-1114CAB265EF}"/>
              </a:ext>
            </a:extLst>
          </p:cNvPr>
          <p:cNvSpPr/>
          <p:nvPr/>
        </p:nvSpPr>
        <p:spPr>
          <a:xfrm>
            <a:off x="9278905" y="3320189"/>
            <a:ext cx="644577" cy="1634610"/>
          </a:xfrm>
          <a:custGeom>
            <a:avLst/>
            <a:gdLst>
              <a:gd name="connsiteX0" fmla="*/ 194872 w 644577"/>
              <a:gd name="connsiteY0" fmla="*/ 1618938 h 1634610"/>
              <a:gd name="connsiteX1" fmla="*/ 299803 w 644577"/>
              <a:gd name="connsiteY1" fmla="*/ 1633928 h 1634610"/>
              <a:gd name="connsiteX2" fmla="*/ 329784 w 644577"/>
              <a:gd name="connsiteY2" fmla="*/ 1603948 h 1634610"/>
              <a:gd name="connsiteX3" fmla="*/ 374754 w 644577"/>
              <a:gd name="connsiteY3" fmla="*/ 1588958 h 1634610"/>
              <a:gd name="connsiteX4" fmla="*/ 449705 w 644577"/>
              <a:gd name="connsiteY4" fmla="*/ 1528997 h 1634610"/>
              <a:gd name="connsiteX5" fmla="*/ 494676 w 644577"/>
              <a:gd name="connsiteY5" fmla="*/ 1484027 h 1634610"/>
              <a:gd name="connsiteX6" fmla="*/ 524656 w 644577"/>
              <a:gd name="connsiteY6" fmla="*/ 1394086 h 1634610"/>
              <a:gd name="connsiteX7" fmla="*/ 584617 w 644577"/>
              <a:gd name="connsiteY7" fmla="*/ 1259174 h 1634610"/>
              <a:gd name="connsiteX8" fmla="*/ 599607 w 644577"/>
              <a:gd name="connsiteY8" fmla="*/ 1214204 h 1634610"/>
              <a:gd name="connsiteX9" fmla="*/ 614597 w 644577"/>
              <a:gd name="connsiteY9" fmla="*/ 1169233 h 1634610"/>
              <a:gd name="connsiteX10" fmla="*/ 644577 w 644577"/>
              <a:gd name="connsiteY10" fmla="*/ 914400 h 1634610"/>
              <a:gd name="connsiteX11" fmla="*/ 614597 w 644577"/>
              <a:gd name="connsiteY11" fmla="*/ 599607 h 1634610"/>
              <a:gd name="connsiteX12" fmla="*/ 599607 w 644577"/>
              <a:gd name="connsiteY12" fmla="*/ 449705 h 1634610"/>
              <a:gd name="connsiteX13" fmla="*/ 539646 w 644577"/>
              <a:gd name="connsiteY13" fmla="*/ 239843 h 1634610"/>
              <a:gd name="connsiteX14" fmla="*/ 509666 w 644577"/>
              <a:gd name="connsiteY14" fmla="*/ 194873 h 1634610"/>
              <a:gd name="connsiteX15" fmla="*/ 464695 w 644577"/>
              <a:gd name="connsiteY15" fmla="*/ 104932 h 1634610"/>
              <a:gd name="connsiteX16" fmla="*/ 434715 w 644577"/>
              <a:gd name="connsiteY16" fmla="*/ 74951 h 1634610"/>
              <a:gd name="connsiteX17" fmla="*/ 359764 w 644577"/>
              <a:gd name="connsiteY17" fmla="*/ 0 h 1634610"/>
              <a:gd name="connsiteX18" fmla="*/ 194872 w 644577"/>
              <a:gd name="connsiteY18" fmla="*/ 14991 h 1634610"/>
              <a:gd name="connsiteX19" fmla="*/ 149902 w 644577"/>
              <a:gd name="connsiteY19" fmla="*/ 29981 h 1634610"/>
              <a:gd name="connsiteX20" fmla="*/ 119922 w 644577"/>
              <a:gd name="connsiteY20" fmla="*/ 74951 h 1634610"/>
              <a:gd name="connsiteX21" fmla="*/ 44971 w 644577"/>
              <a:gd name="connsiteY21" fmla="*/ 134912 h 1634610"/>
              <a:gd name="connsiteX22" fmla="*/ 0 w 644577"/>
              <a:gd name="connsiteY22" fmla="*/ 179882 h 163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577" h="1634610">
                <a:moveTo>
                  <a:pt x="194872" y="1618938"/>
                </a:moveTo>
                <a:cubicBezTo>
                  <a:pt x="229849" y="1623935"/>
                  <a:pt x="264687" y="1637830"/>
                  <a:pt x="299803" y="1633928"/>
                </a:cubicBezTo>
                <a:cubicBezTo>
                  <a:pt x="313850" y="1632367"/>
                  <a:pt x="317665" y="1611219"/>
                  <a:pt x="329784" y="1603948"/>
                </a:cubicBezTo>
                <a:cubicBezTo>
                  <a:pt x="343333" y="1595819"/>
                  <a:pt x="359764" y="1593955"/>
                  <a:pt x="374754" y="1588958"/>
                </a:cubicBezTo>
                <a:cubicBezTo>
                  <a:pt x="461973" y="1501739"/>
                  <a:pt x="336252" y="1623540"/>
                  <a:pt x="449705" y="1528997"/>
                </a:cubicBezTo>
                <a:cubicBezTo>
                  <a:pt x="465991" y="1515426"/>
                  <a:pt x="479686" y="1499017"/>
                  <a:pt x="494676" y="1484027"/>
                </a:cubicBezTo>
                <a:cubicBezTo>
                  <a:pt x="504669" y="1454047"/>
                  <a:pt x="507127" y="1420381"/>
                  <a:pt x="524656" y="1394086"/>
                </a:cubicBezTo>
                <a:cubicBezTo>
                  <a:pt x="572165" y="1322821"/>
                  <a:pt x="548939" y="1366206"/>
                  <a:pt x="584617" y="1259174"/>
                </a:cubicBezTo>
                <a:lnTo>
                  <a:pt x="599607" y="1214204"/>
                </a:lnTo>
                <a:lnTo>
                  <a:pt x="614597" y="1169233"/>
                </a:lnTo>
                <a:cubicBezTo>
                  <a:pt x="617893" y="1142868"/>
                  <a:pt x="644577" y="933840"/>
                  <a:pt x="644577" y="914400"/>
                </a:cubicBezTo>
                <a:cubicBezTo>
                  <a:pt x="644577" y="660181"/>
                  <a:pt x="635053" y="763255"/>
                  <a:pt x="614597" y="599607"/>
                </a:cubicBezTo>
                <a:cubicBezTo>
                  <a:pt x="608368" y="549778"/>
                  <a:pt x="607863" y="499238"/>
                  <a:pt x="599607" y="449705"/>
                </a:cubicBezTo>
                <a:cubicBezTo>
                  <a:pt x="597386" y="436382"/>
                  <a:pt x="555486" y="263603"/>
                  <a:pt x="539646" y="239843"/>
                </a:cubicBezTo>
                <a:lnTo>
                  <a:pt x="509666" y="194873"/>
                </a:lnTo>
                <a:cubicBezTo>
                  <a:pt x="493833" y="147372"/>
                  <a:pt x="497907" y="146447"/>
                  <a:pt x="464695" y="104932"/>
                </a:cubicBezTo>
                <a:cubicBezTo>
                  <a:pt x="455866" y="93896"/>
                  <a:pt x="443544" y="85987"/>
                  <a:pt x="434715" y="74951"/>
                </a:cubicBezTo>
                <a:cubicBezTo>
                  <a:pt x="377611" y="3570"/>
                  <a:pt x="436856" y="51395"/>
                  <a:pt x="359764" y="0"/>
                </a:cubicBezTo>
                <a:cubicBezTo>
                  <a:pt x="304800" y="4997"/>
                  <a:pt x="249508" y="7186"/>
                  <a:pt x="194872" y="14991"/>
                </a:cubicBezTo>
                <a:cubicBezTo>
                  <a:pt x="179230" y="17226"/>
                  <a:pt x="162240" y="20110"/>
                  <a:pt x="149902" y="29981"/>
                </a:cubicBezTo>
                <a:cubicBezTo>
                  <a:pt x="135834" y="41235"/>
                  <a:pt x="131176" y="60883"/>
                  <a:pt x="119922" y="74951"/>
                </a:cubicBezTo>
                <a:cubicBezTo>
                  <a:pt x="87750" y="115166"/>
                  <a:pt x="88255" y="100285"/>
                  <a:pt x="44971" y="134912"/>
                </a:cubicBezTo>
                <a:cubicBezTo>
                  <a:pt x="44965" y="134917"/>
                  <a:pt x="7498" y="172384"/>
                  <a:pt x="0" y="179882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25ADA3-0B0F-9872-FF94-4226BF20C786}"/>
              </a:ext>
            </a:extLst>
          </p:cNvPr>
          <p:cNvCxnSpPr>
            <a:cxnSpLocks/>
          </p:cNvCxnSpPr>
          <p:nvPr/>
        </p:nvCxnSpPr>
        <p:spPr>
          <a:xfrm flipV="1">
            <a:off x="8968893" y="4697511"/>
            <a:ext cx="1899138" cy="1145512"/>
          </a:xfrm>
          <a:prstGeom prst="line">
            <a:avLst/>
          </a:prstGeom>
          <a:ln w="12700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836EB30-95BC-EEEA-2B07-39E32A46D7BB}"/>
              </a:ext>
            </a:extLst>
          </p:cNvPr>
          <p:cNvSpPr txBox="1"/>
          <p:nvPr/>
        </p:nvSpPr>
        <p:spPr>
          <a:xfrm>
            <a:off x="102785" y="2696195"/>
            <a:ext cx="147325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ageo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DC140C-A6A6-4575-6F6E-B7F1D4E8E08C}"/>
              </a:ext>
            </a:extLst>
          </p:cNvPr>
          <p:cNvSpPr txBox="1"/>
          <p:nvPr/>
        </p:nvSpPr>
        <p:spPr>
          <a:xfrm rot="21556430">
            <a:off x="142627" y="3567792"/>
            <a:ext cx="1270388" cy="523220"/>
          </a:xfrm>
          <a:prstGeom prst="rect">
            <a:avLst/>
          </a:prstGeom>
          <a:solidFill>
            <a:schemeClr val="bg1">
              <a:alpha val="82099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geostr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675E9F15-C8F7-35B6-2331-1631F65CB85A}"/>
              </a:ext>
            </a:extLst>
          </p:cNvPr>
          <p:cNvSpPr/>
          <p:nvPr/>
        </p:nvSpPr>
        <p:spPr>
          <a:xfrm rot="8796379" flipH="1">
            <a:off x="4774686" y="3659589"/>
            <a:ext cx="865711" cy="416801"/>
          </a:xfrm>
          <a:prstGeom prst="rightArrow">
            <a:avLst>
              <a:gd name="adj1" fmla="val 37607"/>
              <a:gd name="adj2" fmla="val 69948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88D6-959A-83BD-ED1F-4415A2139A3E}"/>
              </a:ext>
            </a:extLst>
          </p:cNvPr>
          <p:cNvSpPr txBox="1"/>
          <p:nvPr/>
        </p:nvSpPr>
        <p:spPr>
          <a:xfrm>
            <a:off x="304800" y="224089"/>
            <a:ext cx="5177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  <a:cs typeface="Cordia New" panose="020B0304020202020204" pitchFamily="34" charset="-34"/>
              </a:rPr>
              <a:t>2015/16 El Niño: recovery</a:t>
            </a:r>
            <a:endParaRPr lang="en-US" sz="2800" dirty="0">
              <a:latin typeface="Helvetica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C4C60-420C-6870-E5A7-EA06B923C1E6}"/>
              </a:ext>
            </a:extLst>
          </p:cNvPr>
          <p:cNvSpPr txBox="1"/>
          <p:nvPr/>
        </p:nvSpPr>
        <p:spPr>
          <a:xfrm>
            <a:off x="304798" y="868534"/>
            <a:ext cx="3632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Helvetica" pitchFamily="2" charset="0"/>
                <a:cs typeface="Cordia New" panose="020B0304020202020204" pitchFamily="34" charset="-34"/>
              </a:rPr>
              <a:t>warm, fresh surface water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335E96-F494-2832-BC60-A95BED8F26E3}"/>
              </a:ext>
            </a:extLst>
          </p:cNvPr>
          <p:cNvCxnSpPr>
            <a:cxnSpLocks/>
          </p:cNvCxnSpPr>
          <p:nvPr/>
        </p:nvCxnSpPr>
        <p:spPr>
          <a:xfrm flipV="1">
            <a:off x="7642880" y="1156020"/>
            <a:ext cx="0" cy="931953"/>
          </a:xfrm>
          <a:prstGeom prst="line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BA442-6992-5724-9D4A-A347A2082798}"/>
              </a:ext>
            </a:extLst>
          </p:cNvPr>
          <p:cNvCxnSpPr>
            <a:cxnSpLocks/>
          </p:cNvCxnSpPr>
          <p:nvPr/>
        </p:nvCxnSpPr>
        <p:spPr>
          <a:xfrm flipV="1">
            <a:off x="7823316" y="1529574"/>
            <a:ext cx="1038148" cy="674446"/>
          </a:xfrm>
          <a:prstGeom prst="line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942967-ED63-6492-EA2B-41DB5D2BFBFE}"/>
              </a:ext>
            </a:extLst>
          </p:cNvPr>
          <p:cNvCxnSpPr>
            <a:cxnSpLocks/>
          </p:cNvCxnSpPr>
          <p:nvPr/>
        </p:nvCxnSpPr>
        <p:spPr>
          <a:xfrm flipH="1">
            <a:off x="6129006" y="2881899"/>
            <a:ext cx="1013864" cy="667956"/>
          </a:xfrm>
          <a:prstGeom prst="line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3A4C554-4B0D-5083-D88B-5480D946F60C}"/>
              </a:ext>
            </a:extLst>
          </p:cNvPr>
          <p:cNvSpPr txBox="1"/>
          <p:nvPr/>
        </p:nvSpPr>
        <p:spPr>
          <a:xfrm>
            <a:off x="6662821" y="2341072"/>
            <a:ext cx="187365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" pitchFamily="2" charset="0"/>
                <a:cs typeface="Cordia New" panose="020B0304020202020204" pitchFamily="34" charset="-34"/>
              </a:rPr>
              <a:t>HEAT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2E015-6FF3-BA49-6535-E78F4B7C142F}"/>
              </a:ext>
            </a:extLst>
          </p:cNvPr>
          <p:cNvSpPr txBox="1"/>
          <p:nvPr/>
        </p:nvSpPr>
        <p:spPr>
          <a:xfrm>
            <a:off x="4599577" y="1950228"/>
            <a:ext cx="1873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FRESHWATER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0750D-14B5-2634-B23E-2F94756E566A}"/>
              </a:ext>
            </a:extLst>
          </p:cNvPr>
          <p:cNvCxnSpPr>
            <a:cxnSpLocks/>
          </p:cNvCxnSpPr>
          <p:nvPr/>
        </p:nvCxnSpPr>
        <p:spPr>
          <a:xfrm>
            <a:off x="5525365" y="1180900"/>
            <a:ext cx="26231" cy="659964"/>
          </a:xfrm>
          <a:prstGeom prst="line">
            <a:avLst/>
          </a:prstGeom>
          <a:ln w="3492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278BD6-1632-184F-078A-CF2F4CE3BDEA}"/>
              </a:ext>
            </a:extLst>
          </p:cNvPr>
          <p:cNvCxnSpPr>
            <a:cxnSpLocks/>
          </p:cNvCxnSpPr>
          <p:nvPr/>
        </p:nvCxnSpPr>
        <p:spPr>
          <a:xfrm flipV="1">
            <a:off x="6117651" y="1165890"/>
            <a:ext cx="1038148" cy="674446"/>
          </a:xfrm>
          <a:prstGeom prst="line">
            <a:avLst/>
          </a:prstGeom>
          <a:ln w="6032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94DE50-E515-B289-54A9-6B4CD665F99A}"/>
              </a:ext>
            </a:extLst>
          </p:cNvPr>
          <p:cNvCxnSpPr>
            <a:cxnSpLocks/>
          </p:cNvCxnSpPr>
          <p:nvPr/>
        </p:nvCxnSpPr>
        <p:spPr>
          <a:xfrm flipH="1">
            <a:off x="4208093" y="2352797"/>
            <a:ext cx="1036210" cy="676369"/>
          </a:xfrm>
          <a:prstGeom prst="line">
            <a:avLst/>
          </a:prstGeom>
          <a:ln w="3492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39ED-F57B-4EA9-FB21-5763B6D00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17E2FC70-36A0-869F-5871-8560CA86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E8759-2CA0-1B8E-C269-2885C79F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41" y="625642"/>
            <a:ext cx="11303304" cy="2938601"/>
          </a:xfrm>
          <a:solidFill>
            <a:srgbClr val="FFFFFF">
              <a:alpha val="52941"/>
            </a:srgbClr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l"/>
            <a:br>
              <a:rPr lang="en-US" sz="2600" b="1" dirty="0">
                <a:latin typeface="Helvetica" pitchFamily="2" charset="0"/>
                <a:cs typeface="Cordia New" panose="020B0304020202020204" pitchFamily="34" charset="-34"/>
              </a:rPr>
            </a:br>
            <a:r>
              <a:rPr lang="en-US" sz="2600" b="1" dirty="0">
                <a:latin typeface="Helvetica" pitchFamily="2" charset="0"/>
                <a:cs typeface="Cordia New" panose="020B0304020202020204" pitchFamily="34" charset="-34"/>
              </a:rPr>
              <a:t>Verdy et al. (2023) Balancing volume, temperature, and salinity budgets during 2014-2018 in the tropical Pacific Ocean state estimate. JGR-Oceans</a:t>
            </a:r>
            <a:br>
              <a:rPr lang="en-US" sz="2600" b="1" dirty="0">
                <a:latin typeface="Helvetica" pitchFamily="2" charset="0"/>
                <a:cs typeface="Cordia New" panose="020B0304020202020204" pitchFamily="34" charset="-34"/>
              </a:rPr>
            </a:br>
            <a:br>
              <a:rPr lang="en-US" sz="2600" b="1" dirty="0">
                <a:latin typeface="Helvetica" pitchFamily="2" charset="0"/>
                <a:cs typeface="Cordia New" panose="020B0304020202020204" pitchFamily="34" charset="-34"/>
              </a:rPr>
            </a:br>
            <a:r>
              <a:rPr lang="en-US" sz="2600" u="sng" dirty="0" err="1">
                <a:latin typeface="Helvetica" pitchFamily="2" charset="0"/>
                <a:cs typeface="Cordia New" panose="020B0304020202020204" pitchFamily="34" charset="-34"/>
              </a:rPr>
              <a:t>ecco.ucsd.edu</a:t>
            </a:r>
            <a:r>
              <a:rPr lang="en-US" sz="2600" u="sng" dirty="0">
                <a:latin typeface="Helvetica" pitchFamily="2" charset="0"/>
                <a:cs typeface="Cordia New" panose="020B0304020202020204" pitchFamily="34" charset="-34"/>
              </a:rPr>
              <a:t>/</a:t>
            </a:r>
            <a:r>
              <a:rPr lang="en-US" sz="2600" u="sng" dirty="0" err="1">
                <a:latin typeface="Helvetica" pitchFamily="2" charset="0"/>
                <a:cs typeface="Cordia New" panose="020B0304020202020204" pitchFamily="34" charset="-34"/>
              </a:rPr>
              <a:t>tpose.html</a:t>
            </a:r>
            <a:br>
              <a:rPr lang="en-US" sz="2600" b="1" dirty="0">
                <a:latin typeface="Helvetica" pitchFamily="2" charset="0"/>
                <a:cs typeface="Cordia New" panose="020B0304020202020204" pitchFamily="34" charset="-34"/>
              </a:rPr>
            </a:br>
            <a:endParaRPr lang="en-US" sz="2600" dirty="0">
              <a:latin typeface="Helvetica" pitchFamily="2" charset="0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91D57-D614-82FA-B7E9-EFBFF8333D39}"/>
              </a:ext>
            </a:extLst>
          </p:cNvPr>
          <p:cNvSpPr txBox="1"/>
          <p:nvPr/>
        </p:nvSpPr>
        <p:spPr>
          <a:xfrm>
            <a:off x="484742" y="3967525"/>
            <a:ext cx="11303303" cy="2262158"/>
          </a:xfrm>
          <a:prstGeom prst="rect">
            <a:avLst/>
          </a:prstGeom>
          <a:solidFill>
            <a:schemeClr val="tx1">
              <a:alpha val="48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chemeClr val="bg2"/>
                </a:solidFill>
                <a:latin typeface="Helvetica" pitchFamily="2" charset="0"/>
              </a:rPr>
              <a:t>Ellen Davenport</a:t>
            </a:r>
            <a:r>
              <a:rPr lang="en" sz="2400" dirty="0">
                <a:solidFill>
                  <a:schemeClr val="bg2"/>
                </a:solidFill>
                <a:latin typeface="Helvetica" pitchFamily="2" charset="0"/>
              </a:rPr>
              <a:t>, Scripps PhD candidate</a:t>
            </a:r>
          </a:p>
          <a:p>
            <a:endParaRPr lang="en" sz="2400" dirty="0">
              <a:solidFill>
                <a:schemeClr val="bg2"/>
              </a:solidFill>
              <a:latin typeface="Helvetica" pitchFamily="2" charset="0"/>
            </a:endParaRPr>
          </a:p>
          <a:p>
            <a:r>
              <a:rPr lang="en" sz="2400" dirty="0">
                <a:solidFill>
                  <a:schemeClr val="bg2"/>
                </a:solidFill>
                <a:latin typeface="Helvetica" pitchFamily="2" charset="0"/>
              </a:rPr>
              <a:t>Poster tomorrow 3/13:</a:t>
            </a:r>
            <a:endParaRPr lang="en" sz="500" dirty="0">
              <a:solidFill>
                <a:schemeClr val="bg2"/>
              </a:solidFill>
              <a:latin typeface="Helvetica" pitchFamily="2" charset="0"/>
            </a:endParaRPr>
          </a:p>
          <a:p>
            <a:endParaRPr lang="en" sz="500" dirty="0">
              <a:solidFill>
                <a:schemeClr val="bg2"/>
              </a:solidFill>
              <a:latin typeface="Helvetica" pitchFamily="2" charset="0"/>
            </a:endParaRPr>
          </a:p>
          <a:p>
            <a:r>
              <a:rPr lang="en-US" sz="3200" b="1" i="1" u="none" strike="noStrike" dirty="0">
                <a:solidFill>
                  <a:schemeClr val="bg2"/>
                </a:solidFill>
                <a:effectLst/>
                <a:latin typeface="Helvetica" pitchFamily="2" charset="0"/>
              </a:rPr>
              <a:t>Understanding Tropical Mixing Processes and Their Parameterization Using an Ocean State Estimate</a:t>
            </a:r>
            <a:endParaRPr lang="en-US" sz="3200" b="1" dirty="0">
              <a:solidFill>
                <a:schemeClr val="bg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42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D85F151-510D-1FED-1DE2-8BF7B8F42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A1D5853-8B23-7780-63CA-F4530A1139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68" y="1106860"/>
            <a:ext cx="5477167" cy="140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535C25F9-059C-83D2-0D86-51D5AFAB4C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79468"/>
          <a:stretch/>
        </p:blipFill>
        <p:spPr>
          <a:xfrm>
            <a:off x="997389" y="2705771"/>
            <a:ext cx="3121256" cy="39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>
            <a:extLst>
              <a:ext uri="{FF2B5EF4-FFF2-40B4-BE49-F238E27FC236}">
                <a16:creationId xmlns:a16="http://schemas.microsoft.com/office/drawing/2014/main" id="{79DB319A-75C0-80CA-DD99-BD860ECD4724}"/>
              </a:ext>
            </a:extLst>
          </p:cNvPr>
          <p:cNvSpPr/>
          <p:nvPr/>
        </p:nvSpPr>
        <p:spPr>
          <a:xfrm>
            <a:off x="4004863" y="1868181"/>
            <a:ext cx="671645" cy="445980"/>
          </a:xfrm>
          <a:prstGeom prst="rect">
            <a:avLst/>
          </a:prstGeom>
          <a:solidFill>
            <a:srgbClr val="FF0000">
              <a:alpha val="13803"/>
            </a:srgbClr>
          </a:solidFill>
          <a:ln w="31750" cap="flat" cmpd="sng">
            <a:solidFill>
              <a:srgbClr val="DB42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B9FF6196-B757-EB1E-0810-9821D0307CB6}"/>
              </a:ext>
            </a:extLst>
          </p:cNvPr>
          <p:cNvSpPr/>
          <p:nvPr/>
        </p:nvSpPr>
        <p:spPr>
          <a:xfrm>
            <a:off x="2297557" y="1132722"/>
            <a:ext cx="775907" cy="1357998"/>
          </a:xfrm>
          <a:prstGeom prst="rect">
            <a:avLst/>
          </a:prstGeom>
          <a:solidFill>
            <a:schemeClr val="accent1">
              <a:alpha val="17000"/>
            </a:schemeClr>
          </a:solidFill>
          <a:ln w="31750" cap="flat" cmpd="sng">
            <a:solidFill>
              <a:srgbClr val="3883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1" name="Google Shape;61;p13">
            <a:extLst>
              <a:ext uri="{FF2B5EF4-FFF2-40B4-BE49-F238E27FC236}">
                <a16:creationId xmlns:a16="http://schemas.microsoft.com/office/drawing/2014/main" id="{FCC98597-3361-8577-A46D-451142A78B1B}"/>
              </a:ext>
            </a:extLst>
          </p:cNvPr>
          <p:cNvSpPr/>
          <p:nvPr/>
        </p:nvSpPr>
        <p:spPr>
          <a:xfrm>
            <a:off x="1117794" y="1041944"/>
            <a:ext cx="949566" cy="1448776"/>
          </a:xfrm>
          <a:prstGeom prst="rect">
            <a:avLst/>
          </a:prstGeom>
          <a:solidFill>
            <a:srgbClr val="92D050">
              <a:alpha val="21879"/>
            </a:srgbClr>
          </a:solidFill>
          <a:ln w="31750" cap="flat" cmpd="sng">
            <a:solidFill>
              <a:srgbClr val="CAC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8B2A-581E-5A0F-A13A-8F6004651DD1}"/>
              </a:ext>
            </a:extLst>
          </p:cNvPr>
          <p:cNvSpPr txBox="1"/>
          <p:nvPr/>
        </p:nvSpPr>
        <p:spPr>
          <a:xfrm>
            <a:off x="474689" y="237034"/>
            <a:ext cx="11717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itchFamily="2" charset="0"/>
                <a:cs typeface="Cordia New" panose="020B0304020202020204" pitchFamily="34" charset="-34"/>
              </a:rPr>
              <a:t>Momentum budget, 140ºW, 0ºN </a:t>
            </a:r>
            <a:r>
              <a:rPr lang="en-US" sz="3200" dirty="0">
                <a:latin typeface="Helvetica" pitchFamily="2" charset="0"/>
                <a:cs typeface="Cordia New" panose="020B0304020202020204" pitchFamily="34" charset="-34"/>
              </a:rPr>
              <a:t>– Ellen Davenport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D77E7-C6B4-0A23-EB69-FBF12CA931E6}"/>
              </a:ext>
            </a:extLst>
          </p:cNvPr>
          <p:cNvSpPr txBox="1"/>
          <p:nvPr/>
        </p:nvSpPr>
        <p:spPr>
          <a:xfrm rot="16200000">
            <a:off x="485367" y="4247176"/>
            <a:ext cx="11139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</a:rPr>
              <a:t>depth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D24F4-0B1C-D0E1-DBFE-E612D8DCDA1F}"/>
              </a:ext>
            </a:extLst>
          </p:cNvPr>
          <p:cNvSpPr txBox="1"/>
          <p:nvPr/>
        </p:nvSpPr>
        <p:spPr>
          <a:xfrm>
            <a:off x="3966300" y="6172246"/>
            <a:ext cx="9140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m</a:t>
            </a:r>
            <a:r>
              <a:rPr lang="en" sz="2400" dirty="0">
                <a:solidFill>
                  <a:schemeClr val="dk1"/>
                </a:solidFill>
              </a:rPr>
              <a:t>/s</a:t>
            </a:r>
            <a:r>
              <a:rPr lang="en" sz="2400" baseline="30000" dirty="0">
                <a:solidFill>
                  <a:schemeClr val="dk1"/>
                </a:solidFill>
              </a:rPr>
              <a:t>2</a:t>
            </a:r>
            <a:endParaRPr lang="en-US" sz="2400" baseline="30000" dirty="0"/>
          </a:p>
        </p:txBody>
      </p:sp>
      <p:pic>
        <p:nvPicPr>
          <p:cNvPr id="3" name="Google Shape;85;p16">
            <a:extLst>
              <a:ext uri="{FF2B5EF4-FFF2-40B4-BE49-F238E27FC236}">
                <a16:creationId xmlns:a16="http://schemas.microsoft.com/office/drawing/2014/main" id="{F0B451B5-7667-95A8-5DE0-EEAEA0B7435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8566" y="1826709"/>
            <a:ext cx="3032771" cy="39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B339D-1173-0162-ED52-ED6452738442}"/>
              </a:ext>
            </a:extLst>
          </p:cNvPr>
          <p:cNvSpPr txBox="1"/>
          <p:nvPr/>
        </p:nvSpPr>
        <p:spPr>
          <a:xfrm>
            <a:off x="5477167" y="1457377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elvetica" pitchFamily="2" charset="0"/>
              </a:rPr>
              <a:t>Vertical Flux of Zonal 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5B62C-9F23-DCCF-0A93-F966F4C812F9}"/>
              </a:ext>
            </a:extLst>
          </p:cNvPr>
          <p:cNvSpPr txBox="1"/>
          <p:nvPr/>
        </p:nvSpPr>
        <p:spPr>
          <a:xfrm>
            <a:off x="9268917" y="2880209"/>
            <a:ext cx="29230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Microstructure measurements </a:t>
            </a:r>
          </a:p>
          <a:p>
            <a:pPr marL="609585" indent="-423323">
              <a:buClr>
                <a:srgbClr val="FF8010"/>
              </a:buClr>
              <a:buSzPts val="1400"/>
              <a:buChar char="●"/>
            </a:pPr>
            <a:r>
              <a:rPr lang="en-US" sz="1800" dirty="0">
                <a:solidFill>
                  <a:srgbClr val="FF8010"/>
                </a:solidFill>
              </a:rPr>
              <a:t>LES </a:t>
            </a:r>
          </a:p>
          <a:p>
            <a:pPr marL="609585" indent="-423323">
              <a:buClr>
                <a:srgbClr val="FF0002"/>
              </a:buClr>
              <a:buSzPts val="1400"/>
              <a:buChar char="●"/>
            </a:pPr>
            <a:r>
              <a:rPr lang="en-US" sz="1800" dirty="0">
                <a:solidFill>
                  <a:srgbClr val="FF0002"/>
                </a:solidFill>
              </a:rPr>
              <a:t>Qiao &amp; Weisberg ‘96 </a:t>
            </a:r>
          </a:p>
          <a:p>
            <a:pPr marL="609585" indent="-423323">
              <a:buClr>
                <a:srgbClr val="BF00BF"/>
              </a:buClr>
              <a:buSzPts val="1400"/>
              <a:buChar char="●"/>
            </a:pPr>
            <a:r>
              <a:rPr lang="en-US" sz="1800" dirty="0">
                <a:solidFill>
                  <a:srgbClr val="BF00BF"/>
                </a:solidFill>
              </a:rPr>
              <a:t>Bryden &amp; Brady ‘85 </a:t>
            </a:r>
          </a:p>
          <a:p>
            <a:pPr marL="609585" indent="-423323">
              <a:buClr>
                <a:srgbClr val="2F932F"/>
              </a:buClr>
              <a:buSzPts val="1400"/>
              <a:buChar char="●"/>
            </a:pPr>
            <a:r>
              <a:rPr lang="en-US" sz="1800" dirty="0">
                <a:solidFill>
                  <a:srgbClr val="2F932F"/>
                </a:solidFill>
              </a:rPr>
              <a:t>Model KPP </a:t>
            </a:r>
          </a:p>
          <a:p>
            <a:pPr marL="609585" indent="-423323">
              <a:buClr>
                <a:srgbClr val="0000FF"/>
              </a:buClr>
              <a:buSzPts val="1400"/>
              <a:buChar char="●"/>
            </a:pPr>
            <a:r>
              <a:rPr lang="en-US" sz="1800" dirty="0">
                <a:solidFill>
                  <a:srgbClr val="0000FF"/>
                </a:solidFill>
              </a:rPr>
              <a:t>Internal Waves</a:t>
            </a:r>
          </a:p>
          <a:p>
            <a:endParaRPr lang="en-US" sz="1800" dirty="0">
              <a:solidFill>
                <a:srgbClr val="595959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7644F-2B0B-7A26-9D40-63B7708E1A40}"/>
              </a:ext>
            </a:extLst>
          </p:cNvPr>
          <p:cNvSpPr txBox="1"/>
          <p:nvPr/>
        </p:nvSpPr>
        <p:spPr>
          <a:xfrm>
            <a:off x="7409594" y="5997479"/>
            <a:ext cx="3967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latin typeface="Aptos" panose="020B0004020202020204" pitchFamily="34" charset="0"/>
              </a:rPr>
              <a:t>Turbulent</a:t>
            </a:r>
            <a:r>
              <a:rPr lang="en" sz="2000" b="1" i="1" dirty="0">
                <a:solidFill>
                  <a:srgbClr val="595959"/>
                </a:solidFill>
                <a:latin typeface="Aptos" panose="020B0004020202020204" pitchFamily="34" charset="0"/>
              </a:rPr>
              <a:t> &lt; </a:t>
            </a:r>
            <a:r>
              <a:rPr lang="en-US" sz="2000" b="1" dirty="0">
                <a:solidFill>
                  <a:srgbClr val="2F932F"/>
                </a:solidFill>
                <a:latin typeface="Aptos" panose="020B0004020202020204" pitchFamily="34" charset="0"/>
              </a:rPr>
              <a:t>Model KPP </a:t>
            </a:r>
            <a:r>
              <a:rPr lang="en" sz="2000" b="1" i="1" dirty="0">
                <a:solidFill>
                  <a:srgbClr val="595959"/>
                </a:solidFill>
                <a:latin typeface="Aptos" panose="020B0004020202020204" pitchFamily="34" charset="0"/>
              </a:rPr>
              <a:t> &lt; </a:t>
            </a:r>
            <a:r>
              <a:rPr lang="en-US" sz="2000" b="1" dirty="0">
                <a:solidFill>
                  <a:srgbClr val="0000FF"/>
                </a:solidFill>
                <a:latin typeface="Aptos" panose="020B0004020202020204" pitchFamily="34" charset="0"/>
              </a:rPr>
              <a:t>Waves</a:t>
            </a:r>
            <a:endParaRPr lang="en-US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0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7C130-556E-21B0-368B-B56BFD99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391AA4A0-5F4C-DCD0-25A2-88446BB2C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97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ACA9E0-F45F-D470-1551-7203B2E4EB62}"/>
              </a:ext>
            </a:extLst>
          </p:cNvPr>
          <p:cNvSpPr/>
          <p:nvPr/>
        </p:nvSpPr>
        <p:spPr>
          <a:xfrm>
            <a:off x="0" y="680027"/>
            <a:ext cx="12192000" cy="553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Diagram of a diagram of a heat wave&#10;&#10;AI-generated content may be incorrect.">
            <a:extLst>
              <a:ext uri="{FF2B5EF4-FFF2-40B4-BE49-F238E27FC236}">
                <a16:creationId xmlns:a16="http://schemas.microsoft.com/office/drawing/2014/main" id="{084782A4-2B7B-7329-676C-5C465DADEA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462"/>
          <a:stretch/>
        </p:blipFill>
        <p:spPr>
          <a:xfrm>
            <a:off x="0" y="1323879"/>
            <a:ext cx="6289964" cy="29170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0C2D7E-CA6F-5220-1FE5-A8D20F1DEDFE}"/>
              </a:ext>
            </a:extLst>
          </p:cNvPr>
          <p:cNvGrpSpPr/>
          <p:nvPr/>
        </p:nvGrpSpPr>
        <p:grpSpPr>
          <a:xfrm>
            <a:off x="5874126" y="2003516"/>
            <a:ext cx="6013074" cy="3348646"/>
            <a:chOff x="5874126" y="2248590"/>
            <a:chExt cx="6013074" cy="3348646"/>
          </a:xfrm>
        </p:grpSpPr>
        <p:pic>
          <p:nvPicPr>
            <p:cNvPr id="6" name="Picture 5" descr="A close up of a text&#10;&#10;AI-generated content may be incorrect.">
              <a:extLst>
                <a:ext uri="{FF2B5EF4-FFF2-40B4-BE49-F238E27FC236}">
                  <a16:creationId xmlns:a16="http://schemas.microsoft.com/office/drawing/2014/main" id="{A2DC9E3D-20B1-BB5B-B470-34AEA809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4126" y="2248590"/>
              <a:ext cx="6013074" cy="33486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3511AC-7FB7-5B29-43C1-2CF67F633794}"/>
                </a:ext>
              </a:extLst>
            </p:cNvPr>
            <p:cNvSpPr/>
            <p:nvPr/>
          </p:nvSpPr>
          <p:spPr>
            <a:xfrm>
              <a:off x="6096000" y="2248590"/>
              <a:ext cx="2660073" cy="24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C5F2B4-455B-EB52-C52F-68B967FE7508}"/>
              </a:ext>
            </a:extLst>
          </p:cNvPr>
          <p:cNvCxnSpPr/>
          <p:nvPr/>
        </p:nvCxnSpPr>
        <p:spPr>
          <a:xfrm>
            <a:off x="10072255" y="2525835"/>
            <a:ext cx="155170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8B213E-05B7-2173-B1A7-8E1733A1B533}"/>
              </a:ext>
            </a:extLst>
          </p:cNvPr>
          <p:cNvCxnSpPr>
            <a:cxnSpLocks/>
          </p:cNvCxnSpPr>
          <p:nvPr/>
        </p:nvCxnSpPr>
        <p:spPr>
          <a:xfrm>
            <a:off x="6289964" y="2789071"/>
            <a:ext cx="6096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94B4F-78C7-C344-B415-F6FE5CDDB3C2}"/>
              </a:ext>
            </a:extLst>
          </p:cNvPr>
          <p:cNvCxnSpPr>
            <a:cxnSpLocks/>
          </p:cNvCxnSpPr>
          <p:nvPr/>
        </p:nvCxnSpPr>
        <p:spPr>
          <a:xfrm>
            <a:off x="8326582" y="3066162"/>
            <a:ext cx="3297382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7721B0-8620-6016-6EEA-FE630191A020}"/>
              </a:ext>
            </a:extLst>
          </p:cNvPr>
          <p:cNvCxnSpPr>
            <a:cxnSpLocks/>
          </p:cNvCxnSpPr>
          <p:nvPr/>
        </p:nvCxnSpPr>
        <p:spPr>
          <a:xfrm>
            <a:off x="6276109" y="3301687"/>
            <a:ext cx="5347855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1D65D-6997-B82E-3DB9-501F588F1168}"/>
              </a:ext>
            </a:extLst>
          </p:cNvPr>
          <p:cNvCxnSpPr>
            <a:cxnSpLocks/>
          </p:cNvCxnSpPr>
          <p:nvPr/>
        </p:nvCxnSpPr>
        <p:spPr>
          <a:xfrm>
            <a:off x="6276109" y="3564921"/>
            <a:ext cx="1052946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49A4C2-0A6F-10BD-E19D-148DE2068033}"/>
              </a:ext>
            </a:extLst>
          </p:cNvPr>
          <p:cNvCxnSpPr>
            <a:cxnSpLocks/>
          </p:cNvCxnSpPr>
          <p:nvPr/>
        </p:nvCxnSpPr>
        <p:spPr>
          <a:xfrm>
            <a:off x="6289964" y="3828157"/>
            <a:ext cx="246610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BEAF3A-A785-79A2-FC6E-FDBBAC7B609B}"/>
              </a:ext>
            </a:extLst>
          </p:cNvPr>
          <p:cNvCxnSpPr>
            <a:cxnSpLocks/>
          </p:cNvCxnSpPr>
          <p:nvPr/>
        </p:nvCxnSpPr>
        <p:spPr>
          <a:xfrm>
            <a:off x="6289964" y="4604011"/>
            <a:ext cx="4613563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36008F-B8D1-E73A-C500-D06C07C90C1F}"/>
              </a:ext>
            </a:extLst>
          </p:cNvPr>
          <p:cNvCxnSpPr>
            <a:cxnSpLocks/>
          </p:cNvCxnSpPr>
          <p:nvPr/>
        </p:nvCxnSpPr>
        <p:spPr>
          <a:xfrm>
            <a:off x="7162800" y="4839538"/>
            <a:ext cx="446116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C9F70D-108F-F61F-596F-1A9E7E7C8B04}"/>
              </a:ext>
            </a:extLst>
          </p:cNvPr>
          <p:cNvCxnSpPr>
            <a:cxnSpLocks/>
          </p:cNvCxnSpPr>
          <p:nvPr/>
        </p:nvCxnSpPr>
        <p:spPr>
          <a:xfrm>
            <a:off x="6289964" y="5102772"/>
            <a:ext cx="512618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9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670D8-3DE3-5D90-9DDE-5A39167D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50FCBFBC-59AC-FFCA-D317-3AF0ED52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6AFB5F-DECD-8E0B-06EF-37A1D2896724}"/>
              </a:ext>
            </a:extLst>
          </p:cNvPr>
          <p:cNvSpPr/>
          <p:nvPr/>
        </p:nvSpPr>
        <p:spPr>
          <a:xfrm>
            <a:off x="0" y="661862"/>
            <a:ext cx="12192000" cy="553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11510-AEE9-E501-DFF9-249338475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449" y="1751630"/>
            <a:ext cx="8989762" cy="3843490"/>
          </a:xfrm>
          <a:solidFill>
            <a:srgbClr val="FFFFFF">
              <a:alpha val="52941"/>
            </a:srgb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l"/>
            <a:b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</a:br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the problem of </a:t>
            </a:r>
            <a:r>
              <a:rPr lang="en-US" sz="2400" b="1" i="0" u="none" strike="noStrike" dirty="0">
                <a:effectLst/>
                <a:latin typeface="Helvetica" pitchFamily="2" charset="0"/>
              </a:rPr>
              <a:t>quantifying</a:t>
            </a:r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 the contributions of </a:t>
            </a:r>
            <a:br>
              <a:rPr lang="en-US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</a:br>
            <a:br>
              <a:rPr lang="en-US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</a:br>
            <a:r>
              <a:rPr lang="en-US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    </a:t>
            </a:r>
            <a:r>
              <a:rPr lang="en-US" sz="4200" b="1" i="0" u="none" strike="noStrike" dirty="0">
                <a:solidFill>
                  <a:srgbClr val="096969"/>
                </a:solidFill>
                <a:effectLst/>
                <a:latin typeface="Helvetica" pitchFamily="2" charset="0"/>
              </a:rPr>
              <a:t>upwelling,</a:t>
            </a:r>
            <a:r>
              <a:rPr lang="en-US" sz="42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</a:t>
            </a:r>
            <a:b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</a:br>
            <a: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</a:t>
            </a:r>
            <a:b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</a:br>
            <a: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                 </a:t>
            </a:r>
            <a:r>
              <a:rPr lang="en-US" sz="42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 </a:t>
            </a:r>
            <a:r>
              <a:rPr lang="en-US" sz="4200" b="1" i="0" u="none" strike="noStrike" dirty="0">
                <a:solidFill>
                  <a:srgbClr val="00A19F"/>
                </a:solidFill>
                <a:effectLst/>
                <a:latin typeface="Helvetica" pitchFamily="2" charset="0"/>
              </a:rPr>
              <a:t>horizontal transport, </a:t>
            </a:r>
            <a:b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</a:br>
            <a:b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</a:br>
            <a:r>
              <a:rPr lang="en-US" sz="16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                             </a:t>
            </a:r>
            <a:r>
              <a:rPr lang="en-US" sz="42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     </a:t>
            </a:r>
            <a:r>
              <a:rPr lang="en-US" sz="32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and</a:t>
            </a:r>
            <a:r>
              <a:rPr lang="en-US" sz="4200" b="1" i="0" u="none" strike="noStrike" dirty="0">
                <a:solidFill>
                  <a:srgbClr val="00BDB9"/>
                </a:solidFill>
                <a:effectLst/>
                <a:latin typeface="Helvetica" pitchFamily="2" charset="0"/>
              </a:rPr>
              <a:t> </a:t>
            </a:r>
            <a:r>
              <a:rPr lang="en-US" sz="4200" b="1" i="0" u="none" strike="noStrike" dirty="0">
                <a:solidFill>
                  <a:srgbClr val="00CCCB"/>
                </a:solidFill>
                <a:effectLst/>
                <a:latin typeface="Helvetica" pitchFamily="2" charset="0"/>
              </a:rPr>
              <a:t>surface fluxes</a:t>
            </a:r>
            <a:r>
              <a:rPr lang="en-US" sz="3600" b="1" i="0" u="none" strike="noStrike" dirty="0">
                <a:solidFill>
                  <a:srgbClr val="00CCCB"/>
                </a:solidFill>
                <a:effectLst/>
                <a:latin typeface="Helvetica" pitchFamily="2" charset="0"/>
              </a:rPr>
              <a:t> </a:t>
            </a:r>
            <a:br>
              <a:rPr lang="en-US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</a:br>
            <a:br>
              <a:rPr lang="en-US" sz="3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</a:br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to </a:t>
            </a:r>
            <a:r>
              <a:rPr lang="en-US" sz="2400" b="1" i="0" u="none" strike="noStrike" dirty="0">
                <a:effectLst/>
                <a:latin typeface="Helvetica" pitchFamily="2" charset="0"/>
              </a:rPr>
              <a:t>mass / heat / salt budgets </a:t>
            </a:r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itchFamily="2" charset="0"/>
              </a:rPr>
              <a:t>in the tropical Pacific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1AC43-AC31-8793-3728-97F8E2BA55B4}"/>
              </a:ext>
            </a:extLst>
          </p:cNvPr>
          <p:cNvSpPr txBox="1"/>
          <p:nvPr/>
        </p:nvSpPr>
        <p:spPr>
          <a:xfrm>
            <a:off x="1540942" y="814357"/>
            <a:ext cx="91101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Perpetua Titling MT" panose="02020502060505020804" pitchFamily="18" charset="77"/>
                <a:cs typeface="Cordia New" panose="020B0304020202020204" pitchFamily="34" charset="-34"/>
              </a:rPr>
              <a:t>The “</a:t>
            </a:r>
            <a:r>
              <a:rPr lang="en-US" sz="4400" b="1" dirty="0" err="1">
                <a:latin typeface="Perpetua Titling MT" panose="02020502060505020804" pitchFamily="18" charset="77"/>
                <a:cs typeface="Cordia New" panose="020B0304020202020204" pitchFamily="34" charset="-34"/>
              </a:rPr>
              <a:t>Wyrtki</a:t>
            </a:r>
            <a:r>
              <a:rPr lang="en-US" sz="4400" b="1" dirty="0">
                <a:latin typeface="Perpetua Titling MT" panose="02020502060505020804" pitchFamily="18" charset="77"/>
                <a:cs typeface="Cordia New" panose="020B0304020202020204" pitchFamily="34" charset="-34"/>
              </a:rPr>
              <a:t> challenge”:</a:t>
            </a:r>
            <a:br>
              <a:rPr lang="en-US" sz="4400" b="1" dirty="0">
                <a:latin typeface="Helvetica" pitchFamily="2" charset="0"/>
                <a:cs typeface="Cordia New" panose="020B0304020202020204" pitchFamily="34" charset="-34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47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A845-B927-2DFC-2A4D-A58CC4203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earth with yellow dots&#10;&#10;AI-generated content may be incorrect.">
            <a:extLst>
              <a:ext uri="{FF2B5EF4-FFF2-40B4-BE49-F238E27FC236}">
                <a16:creationId xmlns:a16="http://schemas.microsoft.com/office/drawing/2014/main" id="{3BC26F66-E31F-0883-E540-84B24DB1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73" y="2153160"/>
            <a:ext cx="8723572" cy="4423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89853-A8D0-7694-5277-E05DDFB01B74}"/>
              </a:ext>
            </a:extLst>
          </p:cNvPr>
          <p:cNvSpPr txBox="1"/>
          <p:nvPr/>
        </p:nvSpPr>
        <p:spPr>
          <a:xfrm>
            <a:off x="304799" y="224089"/>
            <a:ext cx="11665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Tropical Pacific Ocean State Estimate (TPOSE) 2014-2018</a:t>
            </a:r>
            <a:endParaRPr lang="en-US" sz="3200" dirty="0">
              <a:solidFill>
                <a:srgbClr val="09696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8A9B4-95C9-3E1A-E206-8FBA929AF7BF}"/>
              </a:ext>
            </a:extLst>
          </p:cNvPr>
          <p:cNvSpPr txBox="1"/>
          <p:nvPr/>
        </p:nvSpPr>
        <p:spPr>
          <a:xfrm>
            <a:off x="539646" y="1322164"/>
            <a:ext cx="114306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1/3 degree, 51 levels, ERA5 forcing (adjusted), IC/OBCs from HYCOM </a:t>
            </a:r>
            <a:endParaRPr lang="en-US" sz="2200" dirty="0">
              <a:solidFill>
                <a:srgbClr val="09696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870B7-369A-4854-4EAE-4757837280C0}"/>
              </a:ext>
            </a:extLst>
          </p:cNvPr>
          <p:cNvSpPr txBox="1"/>
          <p:nvPr/>
        </p:nvSpPr>
        <p:spPr>
          <a:xfrm>
            <a:off x="9456207" y="3349231"/>
            <a:ext cx="226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• TAO/TRITON moorings</a:t>
            </a:r>
            <a:endParaRPr lang="en-US" sz="2400" b="1" dirty="0">
              <a:solidFill>
                <a:srgbClr val="DDA61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8383-BF85-9DCA-43E7-9C2F9A902B62}"/>
              </a:ext>
            </a:extLst>
          </p:cNvPr>
          <p:cNvSpPr txBox="1"/>
          <p:nvPr/>
        </p:nvSpPr>
        <p:spPr>
          <a:xfrm>
            <a:off x="539646" y="860499"/>
            <a:ext cx="1143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Data-assimilating model – Altimetry, OI-SST, Argo, CTD, XBT</a:t>
            </a:r>
            <a:endParaRPr lang="en-US" sz="2400" dirty="0">
              <a:solidFill>
                <a:srgbClr val="09696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B5B84-C7B6-DD64-BC34-B290F8E85D84}"/>
              </a:ext>
            </a:extLst>
          </p:cNvPr>
          <p:cNvSpPr txBox="1"/>
          <p:nvPr/>
        </p:nvSpPr>
        <p:spPr>
          <a:xfrm>
            <a:off x="9508957" y="6391961"/>
            <a:ext cx="2546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Verdy et al, 2017;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2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81A5F-61D4-7396-17CB-E30E8D59D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different types of graphs&#10;&#10;AI-generated content may be incorrect.">
            <a:extLst>
              <a:ext uri="{FF2B5EF4-FFF2-40B4-BE49-F238E27FC236}">
                <a16:creationId xmlns:a16="http://schemas.microsoft.com/office/drawing/2014/main" id="{E1CC9BA2-3099-A780-FF92-D6F39C3F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506" y="152400"/>
            <a:ext cx="3476519" cy="670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704F3-F2CF-E8D5-22B8-2B5D041FF754}"/>
              </a:ext>
            </a:extLst>
          </p:cNvPr>
          <p:cNvSpPr txBox="1"/>
          <p:nvPr/>
        </p:nvSpPr>
        <p:spPr>
          <a:xfrm>
            <a:off x="1014421" y="3488950"/>
            <a:ext cx="4696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  <a:cs typeface="Cordia New" panose="020B0304020202020204" pitchFamily="34" charset="-34"/>
              </a:rPr>
              <a:t>100-m temperature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C8922-753C-F889-B49E-5B253096B962}"/>
              </a:ext>
            </a:extLst>
          </p:cNvPr>
          <p:cNvSpPr txBox="1"/>
          <p:nvPr/>
        </p:nvSpPr>
        <p:spPr>
          <a:xfrm>
            <a:off x="5466184" y="222821"/>
            <a:ext cx="292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Helvetica" pitchFamily="2" charset="0"/>
                <a:cs typeface="Cordia New" panose="020B0304020202020204" pitchFamily="34" charset="-34"/>
              </a:rPr>
              <a:t>Nino 3.4 index</a:t>
            </a: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64254-F373-5028-F84F-A869962067D4}"/>
              </a:ext>
            </a:extLst>
          </p:cNvPr>
          <p:cNvSpPr txBox="1"/>
          <p:nvPr/>
        </p:nvSpPr>
        <p:spPr>
          <a:xfrm>
            <a:off x="6886274" y="1287774"/>
            <a:ext cx="95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  <a:cs typeface="Cordia New" panose="020B0304020202020204" pitchFamily="34" charset="-34"/>
              </a:rPr>
              <a:t>156ºE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42F17-26C8-7169-993C-D22F8C59AB10}"/>
              </a:ext>
            </a:extLst>
          </p:cNvPr>
          <p:cNvSpPr txBox="1"/>
          <p:nvPr/>
        </p:nvSpPr>
        <p:spPr>
          <a:xfrm>
            <a:off x="6886274" y="2463573"/>
            <a:ext cx="95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  <a:cs typeface="Cordia New" panose="020B0304020202020204" pitchFamily="34" charset="-34"/>
              </a:rPr>
              <a:t>180ºE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EE7A6-F527-0CA3-A0FA-3B382B05A79F}"/>
              </a:ext>
            </a:extLst>
          </p:cNvPr>
          <p:cNvSpPr txBox="1"/>
          <p:nvPr/>
        </p:nvSpPr>
        <p:spPr>
          <a:xfrm>
            <a:off x="6886274" y="3639373"/>
            <a:ext cx="95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  <a:cs typeface="Cordia New" panose="020B0304020202020204" pitchFamily="34" charset="-34"/>
              </a:rPr>
              <a:t>155ºW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705AA-8C5E-4A29-1460-51F6F5F10EFF}"/>
              </a:ext>
            </a:extLst>
          </p:cNvPr>
          <p:cNvSpPr txBox="1"/>
          <p:nvPr/>
        </p:nvSpPr>
        <p:spPr>
          <a:xfrm>
            <a:off x="6886274" y="4815173"/>
            <a:ext cx="95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pitchFamily="2" charset="0"/>
                <a:cs typeface="Cordia New" panose="020B0304020202020204" pitchFamily="34" charset="-34"/>
              </a:rPr>
              <a:t>124ºW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316A2-17AB-729D-B3B7-41CF303C1E7D}"/>
              </a:ext>
            </a:extLst>
          </p:cNvPr>
          <p:cNvSpPr txBox="1"/>
          <p:nvPr/>
        </p:nvSpPr>
        <p:spPr>
          <a:xfrm>
            <a:off x="6886274" y="5990973"/>
            <a:ext cx="95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  <a:cs typeface="Cordia New" panose="020B0304020202020204" pitchFamily="34" charset="-34"/>
              </a:rPr>
              <a:t>9</a:t>
            </a:r>
            <a:r>
              <a:rPr lang="en-US" sz="1800" dirty="0">
                <a:latin typeface="Helvetica" pitchFamily="2" charset="0"/>
                <a:cs typeface="Cordia New" panose="020B0304020202020204" pitchFamily="34" charset="-34"/>
              </a:rPr>
              <a:t>5ºW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31A2F-A0DB-11A5-DAAA-415EB976FB69}"/>
              </a:ext>
            </a:extLst>
          </p:cNvPr>
          <p:cNvSpPr txBox="1"/>
          <p:nvPr/>
        </p:nvSpPr>
        <p:spPr>
          <a:xfrm>
            <a:off x="476073" y="662574"/>
            <a:ext cx="4341845" cy="1077218"/>
          </a:xfrm>
          <a:prstGeom prst="rect">
            <a:avLst/>
          </a:prstGeom>
          <a:solidFill>
            <a:srgbClr val="00A19F">
              <a:alpha val="14902"/>
            </a:srgbClr>
          </a:solidFill>
          <a:ln w="25400">
            <a:solidFill>
              <a:srgbClr val="09696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Model—observations comparison</a:t>
            </a:r>
            <a:endParaRPr lang="en-US" sz="3200" b="1" dirty="0">
              <a:solidFill>
                <a:srgbClr val="096969"/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A1197DF-4796-269B-54D9-A2FBAB39ABA1}"/>
              </a:ext>
            </a:extLst>
          </p:cNvPr>
          <p:cNvSpPr/>
          <p:nvPr/>
        </p:nvSpPr>
        <p:spPr>
          <a:xfrm>
            <a:off x="5272220" y="1472440"/>
            <a:ext cx="1614054" cy="4703199"/>
          </a:xfrm>
          <a:prstGeom prst="leftBrace">
            <a:avLst>
              <a:gd name="adj1" fmla="val 21209"/>
              <a:gd name="adj2" fmla="val 494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9C73678-9B9C-107E-C276-C96B8EA0336E}"/>
              </a:ext>
            </a:extLst>
          </p:cNvPr>
          <p:cNvSpPr/>
          <p:nvPr/>
        </p:nvSpPr>
        <p:spPr>
          <a:xfrm>
            <a:off x="5282611" y="2620079"/>
            <a:ext cx="1614054" cy="2395266"/>
          </a:xfrm>
          <a:prstGeom prst="leftBrace">
            <a:avLst>
              <a:gd name="adj1" fmla="val 21209"/>
              <a:gd name="adj2" fmla="val 494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36D2F8-4C59-545E-9EAE-6052656CCC1E}"/>
              </a:ext>
            </a:extLst>
          </p:cNvPr>
          <p:cNvCxnSpPr>
            <a:stCxn id="13" idx="1"/>
            <a:endCxn id="8" idx="1"/>
          </p:cNvCxnSpPr>
          <p:nvPr/>
        </p:nvCxnSpPr>
        <p:spPr>
          <a:xfrm>
            <a:off x="5282611" y="3803604"/>
            <a:ext cx="1603663" cy="20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799C99-B870-A598-BEB3-1427345A79E1}"/>
              </a:ext>
            </a:extLst>
          </p:cNvPr>
          <p:cNvSpPr txBox="1"/>
          <p:nvPr/>
        </p:nvSpPr>
        <p:spPr>
          <a:xfrm>
            <a:off x="1692470" y="4203549"/>
            <a:ext cx="61009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state estimate (black)</a:t>
            </a:r>
          </a:p>
          <a:p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vs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independent TAO data (blue)</a:t>
            </a:r>
          </a:p>
        </p:txBody>
      </p:sp>
    </p:spTree>
    <p:extLst>
      <p:ext uri="{BB962C8B-B14F-4D97-AF65-F5344CB8AC3E}">
        <p14:creationId xmlns:p14="http://schemas.microsoft.com/office/powerpoint/2010/main" val="85622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1238B-F6CE-EF4A-504C-0E61EFFD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D939B-6280-E835-41FD-A67D287C3322}"/>
              </a:ext>
            </a:extLst>
          </p:cNvPr>
          <p:cNvSpPr txBox="1"/>
          <p:nvPr/>
        </p:nvSpPr>
        <p:spPr>
          <a:xfrm>
            <a:off x="476073" y="662574"/>
            <a:ext cx="4341845" cy="1569660"/>
          </a:xfrm>
          <a:prstGeom prst="rect">
            <a:avLst/>
          </a:prstGeom>
          <a:solidFill>
            <a:srgbClr val="00A19F">
              <a:alpha val="14902"/>
            </a:srgb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Domain averages</a:t>
            </a:r>
          </a:p>
          <a:p>
            <a:pPr algn="ctr"/>
            <a:r>
              <a:rPr lang="en-US" sz="3200" b="1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(5ºS – 5ºN)</a:t>
            </a:r>
          </a:p>
          <a:p>
            <a:pPr algn="ctr"/>
            <a:r>
              <a:rPr lang="en-US" sz="3200" dirty="0">
                <a:solidFill>
                  <a:srgbClr val="096969"/>
                </a:solidFill>
                <a:latin typeface="Helvetica" pitchFamily="2" charset="0"/>
                <a:cs typeface="Cordia New" panose="020B0304020202020204" pitchFamily="34" charset="-34"/>
              </a:rPr>
              <a:t>top 300 m</a:t>
            </a:r>
            <a:endParaRPr lang="en-US" sz="3200" dirty="0">
              <a:solidFill>
                <a:srgbClr val="096969"/>
              </a:solidFill>
            </a:endParaRPr>
          </a:p>
        </p:txBody>
      </p:sp>
      <p:pic>
        <p:nvPicPr>
          <p:cNvPr id="8" name="Picture 7" descr="A map of the earth with yellow dots&#10;&#10;AI-generated content may be incorrect.">
            <a:extLst>
              <a:ext uri="{FF2B5EF4-FFF2-40B4-BE49-F238E27FC236}">
                <a16:creationId xmlns:a16="http://schemas.microsoft.com/office/drawing/2014/main" id="{4A188A90-7CF7-C296-5823-5EE60437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9" y="2892352"/>
            <a:ext cx="5217384" cy="2645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0AEA54-94FC-5AC6-AF42-5C8DB1241FC1}"/>
              </a:ext>
            </a:extLst>
          </p:cNvPr>
          <p:cNvSpPr/>
          <p:nvPr/>
        </p:nvSpPr>
        <p:spPr>
          <a:xfrm>
            <a:off x="1543987" y="4011420"/>
            <a:ext cx="2848131" cy="470640"/>
          </a:xfrm>
          <a:prstGeom prst="rect">
            <a:avLst/>
          </a:prstGeom>
          <a:noFill/>
          <a:ln w="38100">
            <a:solidFill>
              <a:srgbClr val="7EE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7B731-027C-31D1-3073-CD839E40ED91}"/>
              </a:ext>
            </a:extLst>
          </p:cNvPr>
          <p:cNvSpPr txBox="1"/>
          <p:nvPr/>
        </p:nvSpPr>
        <p:spPr>
          <a:xfrm>
            <a:off x="7660055" y="0"/>
            <a:ext cx="266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rgbClr val="DDA611"/>
                  </a:solidFill>
                </a:ln>
                <a:solidFill>
                  <a:srgbClr val="DDA611"/>
                </a:solidFill>
                <a:latin typeface="Helvetica" pitchFamily="2" charset="0"/>
                <a:cs typeface="Cordia New" panose="020B0304020202020204" pitchFamily="34" charset="-34"/>
              </a:rPr>
              <a:t>15/16 El Niño</a:t>
            </a:r>
            <a:endParaRPr lang="en-US" sz="2400" dirty="0">
              <a:ln>
                <a:solidFill>
                  <a:srgbClr val="DDA611"/>
                </a:solidFill>
              </a:ln>
              <a:solidFill>
                <a:srgbClr val="DDA61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AAD55A-E231-977A-7E8E-57E16E8D1322}"/>
              </a:ext>
            </a:extLst>
          </p:cNvPr>
          <p:cNvGrpSpPr/>
          <p:nvPr/>
        </p:nvGrpSpPr>
        <p:grpSpPr>
          <a:xfrm>
            <a:off x="6731391" y="730600"/>
            <a:ext cx="4248603" cy="6129635"/>
            <a:chOff x="6760564" y="595014"/>
            <a:chExt cx="4248603" cy="6129635"/>
          </a:xfrm>
        </p:grpSpPr>
        <p:pic>
          <p:nvPicPr>
            <p:cNvPr id="2" name="Picture 1" descr="A graph of the temperature and the temperature&#10;&#10;AI-generated content may be incorrect.">
              <a:extLst>
                <a:ext uri="{FF2B5EF4-FFF2-40B4-BE49-F238E27FC236}">
                  <a16:creationId xmlns:a16="http://schemas.microsoft.com/office/drawing/2014/main" id="{AF516ABE-4107-B6ED-2807-23369BF8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919" t="7004"/>
            <a:stretch/>
          </p:blipFill>
          <p:spPr>
            <a:xfrm>
              <a:off x="7030386" y="595014"/>
              <a:ext cx="3978781" cy="61296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116C89-AD52-B264-6BAC-4BF3E142993A}"/>
                </a:ext>
              </a:extLst>
            </p:cNvPr>
            <p:cNvSpPr/>
            <p:nvPr/>
          </p:nvSpPr>
          <p:spPr>
            <a:xfrm>
              <a:off x="6760564" y="931698"/>
              <a:ext cx="374754" cy="987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B713709-8851-2FCA-C41A-58B3C18ACA76}"/>
              </a:ext>
            </a:extLst>
          </p:cNvPr>
          <p:cNvSpPr/>
          <p:nvPr/>
        </p:nvSpPr>
        <p:spPr>
          <a:xfrm rot="5400000">
            <a:off x="8528214" y="133891"/>
            <a:ext cx="295188" cy="898231"/>
          </a:xfrm>
          <a:prstGeom prst="rightBrace">
            <a:avLst/>
          </a:prstGeom>
          <a:ln>
            <a:solidFill>
              <a:srgbClr val="DDA6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7EEC1-D16F-6717-4DD0-44B993F45C12}"/>
              </a:ext>
            </a:extLst>
          </p:cNvPr>
          <p:cNvSpPr txBox="1"/>
          <p:nvPr/>
        </p:nvSpPr>
        <p:spPr>
          <a:xfrm>
            <a:off x="6096000" y="962367"/>
            <a:ext cx="1898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𝜎-25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A7DC7-5886-09EC-8CB8-60024B35ED4D}"/>
              </a:ext>
            </a:extLst>
          </p:cNvPr>
          <p:cNvSpPr txBox="1"/>
          <p:nvPr/>
        </p:nvSpPr>
        <p:spPr>
          <a:xfrm>
            <a:off x="6096000" y="3145709"/>
            <a:ext cx="1898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Temp.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58F3E-860A-FDFA-D34E-9D99A3035214}"/>
              </a:ext>
            </a:extLst>
          </p:cNvPr>
          <p:cNvSpPr txBox="1"/>
          <p:nvPr/>
        </p:nvSpPr>
        <p:spPr>
          <a:xfrm>
            <a:off x="6096000" y="5329051"/>
            <a:ext cx="1898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  <a:cs typeface="Cordia New" panose="020B0304020202020204" pitchFamily="34" charset="-34"/>
              </a:rPr>
              <a:t>Salt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64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1CB67-719D-250C-8A69-46142BFB2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graphs&#10;&#10;AI-generated content may be incorrect.">
            <a:extLst>
              <a:ext uri="{FF2B5EF4-FFF2-40B4-BE49-F238E27FC236}">
                <a16:creationId xmlns:a16="http://schemas.microsoft.com/office/drawing/2014/main" id="{8E6D8B0D-D310-BFE8-BB51-D3C46BDC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9" y="647700"/>
            <a:ext cx="10137819" cy="621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9E502-4C37-AE35-2EF0-00C93EF14083}"/>
              </a:ext>
            </a:extLst>
          </p:cNvPr>
          <p:cNvSpPr txBox="1"/>
          <p:nvPr/>
        </p:nvSpPr>
        <p:spPr>
          <a:xfrm>
            <a:off x="239889" y="3510905"/>
            <a:ext cx="1574400" cy="584775"/>
          </a:xfrm>
          <a:prstGeom prst="rect">
            <a:avLst/>
          </a:prstGeom>
          <a:solidFill>
            <a:schemeClr val="tx1">
              <a:alpha val="96872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Helvetica" pitchFamily="2" charset="0"/>
                <a:cs typeface="Cordia New" panose="020B0304020202020204" pitchFamily="34" charset="-34"/>
              </a:rPr>
              <a:t>obs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FDE89-AC5E-0A8A-EA63-EDA047337A2A}"/>
              </a:ext>
            </a:extLst>
          </p:cNvPr>
          <p:cNvSpPr txBox="1"/>
          <p:nvPr/>
        </p:nvSpPr>
        <p:spPr>
          <a:xfrm>
            <a:off x="8705017" y="163810"/>
            <a:ext cx="1838292" cy="584775"/>
          </a:xfrm>
          <a:prstGeom prst="rect">
            <a:avLst/>
          </a:prstGeom>
          <a:solidFill>
            <a:schemeClr val="tx1">
              <a:alpha val="96872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Helvetica" pitchFamily="2" charset="0"/>
                <a:cs typeface="Cordia New" panose="020B0304020202020204" pitchFamily="34" charset="-34"/>
              </a:rPr>
              <a:t>El Nino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6BD75-83E1-D809-B888-E7DF7C6FA9B0}"/>
              </a:ext>
            </a:extLst>
          </p:cNvPr>
          <p:cNvSpPr txBox="1"/>
          <p:nvPr/>
        </p:nvSpPr>
        <p:spPr>
          <a:xfrm>
            <a:off x="10591797" y="4695452"/>
            <a:ext cx="1146221" cy="400110"/>
          </a:xfrm>
          <a:prstGeom prst="rect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ordia New" panose="020B0304020202020204" pitchFamily="34" charset="-34"/>
              </a:rPr>
              <a:t>EUC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2DFF6-A7D3-EA9F-6919-F06EC6BE2724}"/>
              </a:ext>
            </a:extLst>
          </p:cNvPr>
          <p:cNvSpPr txBox="1"/>
          <p:nvPr/>
        </p:nvSpPr>
        <p:spPr>
          <a:xfrm>
            <a:off x="10591797" y="5284975"/>
            <a:ext cx="1146221" cy="400110"/>
          </a:xfrm>
          <a:prstGeom prst="rect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ordia New" panose="020B0304020202020204" pitchFamily="34" charset="-34"/>
              </a:rPr>
              <a:t>NECC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9AE54-DA77-2149-31B2-277BBFE2940B}"/>
              </a:ext>
            </a:extLst>
          </p:cNvPr>
          <p:cNvSpPr txBox="1"/>
          <p:nvPr/>
        </p:nvSpPr>
        <p:spPr>
          <a:xfrm>
            <a:off x="239889" y="163810"/>
            <a:ext cx="2997985" cy="584775"/>
          </a:xfrm>
          <a:prstGeom prst="rect">
            <a:avLst/>
          </a:prstGeom>
          <a:solidFill>
            <a:schemeClr val="tx1">
              <a:alpha val="96872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Helvetica" pitchFamily="2" charset="0"/>
                <a:cs typeface="Cordia New" panose="020B0304020202020204" pitchFamily="34" charset="-34"/>
              </a:rPr>
              <a:t>model mean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4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727B7-A32C-5ECD-ADDE-FE634B7E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different colored lines&#10;&#10;AI-generated content may be incorrect.">
            <a:extLst>
              <a:ext uri="{FF2B5EF4-FFF2-40B4-BE49-F238E27FC236}">
                <a16:creationId xmlns:a16="http://schemas.microsoft.com/office/drawing/2014/main" id="{60EC7D69-55C6-DF22-1016-5BA21838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1" y="704850"/>
            <a:ext cx="10269595" cy="615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05410-E2C7-65E5-42F1-9FCAAFA6A1CE}"/>
              </a:ext>
            </a:extLst>
          </p:cNvPr>
          <p:cNvSpPr txBox="1"/>
          <p:nvPr/>
        </p:nvSpPr>
        <p:spPr>
          <a:xfrm>
            <a:off x="239889" y="163810"/>
            <a:ext cx="2997985" cy="584775"/>
          </a:xfrm>
          <a:prstGeom prst="rect">
            <a:avLst/>
          </a:prstGeom>
          <a:solidFill>
            <a:schemeClr val="tx1">
              <a:alpha val="96872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Helvetica" pitchFamily="2" charset="0"/>
                <a:cs typeface="Cordia New" panose="020B0304020202020204" pitchFamily="34" charset="-34"/>
              </a:rPr>
              <a:t>model mean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B22D1-5F0F-044E-8B49-C90908567D89}"/>
              </a:ext>
            </a:extLst>
          </p:cNvPr>
          <p:cNvSpPr txBox="1"/>
          <p:nvPr/>
        </p:nvSpPr>
        <p:spPr>
          <a:xfrm>
            <a:off x="8705017" y="163810"/>
            <a:ext cx="1838292" cy="584775"/>
          </a:xfrm>
          <a:prstGeom prst="rect">
            <a:avLst/>
          </a:prstGeom>
          <a:solidFill>
            <a:schemeClr val="tx1">
              <a:alpha val="96872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Helvetica" pitchFamily="2" charset="0"/>
                <a:cs typeface="Cordia New" panose="020B0304020202020204" pitchFamily="34" charset="-34"/>
              </a:rPr>
              <a:t>El Nino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DC72E-C404-1138-E973-B7FA5F0BE6CB}"/>
              </a:ext>
            </a:extLst>
          </p:cNvPr>
          <p:cNvSpPr txBox="1"/>
          <p:nvPr/>
        </p:nvSpPr>
        <p:spPr>
          <a:xfrm>
            <a:off x="273714" y="1511781"/>
            <a:ext cx="1898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elvetica" pitchFamily="2" charset="0"/>
                <a:cs typeface="Cordia New" panose="020B0304020202020204" pitchFamily="34" charset="-34"/>
              </a:rPr>
              <a:t>Temp.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B1C9A-698B-A6F2-D1DE-B51DC71B695B}"/>
              </a:ext>
            </a:extLst>
          </p:cNvPr>
          <p:cNvSpPr txBox="1"/>
          <p:nvPr/>
        </p:nvSpPr>
        <p:spPr>
          <a:xfrm>
            <a:off x="273714" y="4176670"/>
            <a:ext cx="1898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A19F"/>
                </a:solidFill>
                <a:latin typeface="Helvetica" pitchFamily="2" charset="0"/>
                <a:cs typeface="Cordia New" panose="020B0304020202020204" pitchFamily="34" charset="-34"/>
              </a:rPr>
              <a:t>Salt</a:t>
            </a:r>
            <a:endParaRPr lang="en-US" sz="3200" b="1" dirty="0">
              <a:solidFill>
                <a:srgbClr val="00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0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29699</TotalTime>
  <Words>729</Words>
  <Application>Microsoft Macintosh PowerPoint</Application>
  <PresentationFormat>Widescreen</PresentationFormat>
  <Paragraphs>180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Helvetica</vt:lpstr>
      <vt:lpstr>Perpetua Titling MT</vt:lpstr>
      <vt:lpstr>Office Theme</vt:lpstr>
      <vt:lpstr>Solving the Wyrtki challenge in the Tropical Pacific Ocean State Estimate (TPOSE) 2014-2018</vt:lpstr>
      <vt:lpstr>PowerPoint Presentation</vt:lpstr>
      <vt:lpstr>PowerPoint Presentation</vt:lpstr>
      <vt:lpstr> the problem of quantifying the contributions of       upwelling,                        horizontal transport,                                       and surface fluxes   to mass / heat / salt budgets in the tropical Pacific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Verdy et al. (2023) Balancing volume, temperature, and salinity budgets during 2014-2018 in the tropical Pacific Ocean state estimate. JGR-Oceans  ecco.ucsd.edu/tpose.html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Ariane Verdy</dc:creator>
  <cp:lastModifiedBy>Ariane Verdy</cp:lastModifiedBy>
  <cp:revision>158</cp:revision>
  <cp:lastPrinted>2025-03-06T22:06:07Z</cp:lastPrinted>
  <dcterms:created xsi:type="dcterms:W3CDTF">2025-02-05T03:22:32Z</dcterms:created>
  <dcterms:modified xsi:type="dcterms:W3CDTF">2025-03-12T23:14:46Z</dcterms:modified>
</cp:coreProperties>
</file>